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0" r:id="rId2"/>
    <p:sldId id="259" r:id="rId3"/>
    <p:sldId id="257" r:id="rId4"/>
    <p:sldId id="261" r:id="rId5"/>
    <p:sldId id="262" r:id="rId6"/>
    <p:sldId id="263" r:id="rId7"/>
    <p:sldId id="264" r:id="rId8"/>
    <p:sldId id="265" r:id="rId9"/>
    <p:sldId id="266" r:id="rId10"/>
    <p:sldId id="268" r:id="rId11"/>
    <p:sldId id="271" r:id="rId1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D5496588-1BE1-4EF3-A6A9-A812A34E0A4F}">
          <p14:sldIdLst>
            <p14:sldId id="260"/>
            <p14:sldId id="259"/>
            <p14:sldId id="257"/>
            <p14:sldId id="261"/>
            <p14:sldId id="262"/>
            <p14:sldId id="263"/>
            <p14:sldId id="264"/>
            <p14:sldId id="265"/>
            <p14:sldId id="266"/>
            <p14:sldId id="268"/>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autoAdjust="0"/>
  </p:normalViewPr>
  <p:slideViewPr>
    <p:cSldViewPr snapToGrid="0">
      <p:cViewPr varScale="1">
        <p:scale>
          <a:sx n="105" d="100"/>
          <a:sy n="105" d="100"/>
        </p:scale>
        <p:origin x="120" y="15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506C55-2767-4795-BBA4-DA465361CE27}" type="doc">
      <dgm:prSet loTypeId="urn:microsoft.com/office/officeart/2005/8/layout/pyramid1" loCatId="pyramid" qsTypeId="urn:microsoft.com/office/officeart/2005/8/quickstyle/simple1" qsCatId="simple" csTypeId="urn:microsoft.com/office/officeart/2005/8/colors/accent1_2" csCatId="accent1" phldr="1"/>
      <dgm:spPr/>
    </dgm:pt>
    <dgm:pt modelId="{238E459A-4227-4DC8-9ECF-3DA65BCBFF48}" type="pres">
      <dgm:prSet presAssocID="{4F506C55-2767-4795-BBA4-DA465361CE27}" presName="Name0" presStyleCnt="0">
        <dgm:presLayoutVars>
          <dgm:dir/>
          <dgm:animLvl val="lvl"/>
          <dgm:resizeHandles val="exact"/>
        </dgm:presLayoutVars>
      </dgm:prSet>
      <dgm:spPr/>
    </dgm:pt>
  </dgm:ptLst>
  <dgm:cxnLst>
    <dgm:cxn modelId="{D2E822B6-5DFF-4D48-B645-3CA40127A937}" type="presOf" srcId="{4F506C55-2767-4795-BBA4-DA465361CE27}" destId="{238E459A-4227-4DC8-9ECF-3DA65BCBFF48}"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2595CF-7B6C-4463-A676-B3937875A11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83C93716-1582-4669-958A-C26A4EFE1665}">
      <dgm:prSet phldrT="[Testo]"/>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dgm:spPr>
      <dgm:t>
        <a:bodyPr/>
        <a:lstStyle/>
        <a:p>
          <a:r>
            <a:rPr lang="it-IT" b="1" dirty="0">
              <a:solidFill>
                <a:schemeClr val="accent2"/>
              </a:solidFill>
            </a:rPr>
            <a:t>Società dilettantistiche e  Società professionistiche vincoli annuali </a:t>
          </a:r>
        </a:p>
        <a:p>
          <a:r>
            <a:rPr lang="it-IT" b="1" dirty="0">
              <a:solidFill>
                <a:schemeClr val="accent2"/>
              </a:solidFill>
            </a:rPr>
            <a:t>(I giovani di serie saranno gestiti dalla Lega competente)</a:t>
          </a:r>
        </a:p>
      </dgm:t>
    </dgm:pt>
    <dgm:pt modelId="{BE0BB967-B20D-4AE7-9260-426F98D0B264}" type="parTrans" cxnId="{D8C83CBB-4129-4757-9BF4-B63BC19A74A5}">
      <dgm:prSet/>
      <dgm:spPr/>
      <dgm:t>
        <a:bodyPr/>
        <a:lstStyle/>
        <a:p>
          <a:endParaRPr lang="it-IT"/>
        </a:p>
      </dgm:t>
    </dgm:pt>
    <dgm:pt modelId="{CEE4187A-A628-4CFB-90CC-9B8FBB818B04}" type="sibTrans" cxnId="{D8C83CBB-4129-4757-9BF4-B63BC19A74A5}">
      <dgm:prSet/>
      <dgm:spPr/>
      <dgm:t>
        <a:bodyPr/>
        <a:lstStyle/>
        <a:p>
          <a:endParaRPr lang="it-IT"/>
        </a:p>
      </dgm:t>
    </dgm:pt>
    <dgm:pt modelId="{E4886749-48E9-44A7-BAD1-9C9259701A07}">
      <dgm:prSet phldrT="[Testo]"/>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r>
            <a:rPr lang="it-IT" dirty="0">
              <a:solidFill>
                <a:schemeClr val="accent1"/>
              </a:solidFill>
            </a:rPr>
            <a:t>Calciatori non italiani minori sotto i 10 anni di età: certificato contestuale di residenza e stato di famiglia</a:t>
          </a:r>
        </a:p>
      </dgm:t>
    </dgm:pt>
    <dgm:pt modelId="{9DE1CE14-CC68-438C-912D-4277C5368172}" type="parTrans" cxnId="{30A9EFAC-DCF0-419C-BBA3-1972C108978D}">
      <dgm:prSet/>
      <dgm:spPr/>
      <dgm:t>
        <a:bodyPr/>
        <a:lstStyle/>
        <a:p>
          <a:endParaRPr lang="it-IT"/>
        </a:p>
      </dgm:t>
    </dgm:pt>
    <dgm:pt modelId="{55062C08-D3FB-4C9E-B0BB-FFBEF3429B34}" type="sibTrans" cxnId="{30A9EFAC-DCF0-419C-BBA3-1972C108978D}">
      <dgm:prSet/>
      <dgm:spPr/>
      <dgm:t>
        <a:bodyPr/>
        <a:lstStyle/>
        <a:p>
          <a:endParaRPr lang="it-IT"/>
        </a:p>
      </dgm:t>
    </dgm:pt>
    <dgm:pt modelId="{1E06BBC2-D2C3-4EED-9E9F-9BFE0DB89225}">
      <dgm:prSet phldrT="[Testo]"/>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r>
            <a:rPr lang="it-IT" dirty="0">
              <a:solidFill>
                <a:schemeClr val="accent1"/>
              </a:solidFill>
            </a:rPr>
            <a:t>Calciatori non italiani minori con più di 10 anni:</a:t>
          </a:r>
        </a:p>
      </dgm:t>
    </dgm:pt>
    <dgm:pt modelId="{2F2AB6CE-EA39-476B-A657-3A3051063AA5}" type="parTrans" cxnId="{E804EE94-201E-465E-B464-65B6C94D5913}">
      <dgm:prSet/>
      <dgm:spPr/>
      <dgm:t>
        <a:bodyPr/>
        <a:lstStyle/>
        <a:p>
          <a:endParaRPr lang="it-IT"/>
        </a:p>
      </dgm:t>
    </dgm:pt>
    <dgm:pt modelId="{A3FD4A79-0ED2-4495-B312-F7BEC1ED9F78}" type="sibTrans" cxnId="{E804EE94-201E-465E-B464-65B6C94D5913}">
      <dgm:prSet/>
      <dgm:spPr/>
      <dgm:t>
        <a:bodyPr/>
        <a:lstStyle/>
        <a:p>
          <a:endParaRPr lang="it-IT"/>
        </a:p>
      </dgm:t>
    </dgm:pt>
    <dgm:pt modelId="{E13BD2A5-6E88-47C5-8AC3-3F0C7414D0E4}">
      <dgm:prSet phldrT="[Testo]"/>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buNone/>
          </a:pPr>
          <a:r>
            <a:rPr lang="it-IT" dirty="0">
              <a:solidFill>
                <a:schemeClr val="accent1"/>
              </a:solidFill>
            </a:rPr>
            <a:t> - certificato storico di residenza (no autocertificazioni); </a:t>
          </a:r>
        </a:p>
      </dgm:t>
    </dgm:pt>
    <dgm:pt modelId="{D7638B24-943E-4B53-8032-6084948CA930}" type="parTrans" cxnId="{CD62CE69-6EDC-471A-85C7-3D71C646514C}">
      <dgm:prSet/>
      <dgm:spPr/>
      <dgm:t>
        <a:bodyPr/>
        <a:lstStyle/>
        <a:p>
          <a:endParaRPr lang="it-IT"/>
        </a:p>
      </dgm:t>
    </dgm:pt>
    <dgm:pt modelId="{75DD7561-24E6-4B35-BEC4-5D68C3252587}" type="sibTrans" cxnId="{CD62CE69-6EDC-471A-85C7-3D71C646514C}">
      <dgm:prSet/>
      <dgm:spPr/>
      <dgm:t>
        <a:bodyPr/>
        <a:lstStyle/>
        <a:p>
          <a:endParaRPr lang="it-IT"/>
        </a:p>
      </dgm:t>
    </dgm:pt>
    <dgm:pt modelId="{BE9EC111-1E97-4193-9936-A41A49F32808}">
      <dgm:prSet phldrT="[Testo]"/>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buNone/>
          </a:pPr>
          <a:r>
            <a:rPr lang="it-IT" dirty="0">
              <a:solidFill>
                <a:schemeClr val="accent1"/>
              </a:solidFill>
            </a:rPr>
            <a:t> - certificato contestuale di residenza e stato di famiglia (no autocertificazioni)</a:t>
          </a:r>
        </a:p>
      </dgm:t>
    </dgm:pt>
    <dgm:pt modelId="{E2675F93-10F1-4FFF-8382-C0951D86D058}" type="parTrans" cxnId="{96785240-C5D8-4563-A9F0-AA92AF33EFCD}">
      <dgm:prSet/>
      <dgm:spPr/>
      <dgm:t>
        <a:bodyPr/>
        <a:lstStyle/>
        <a:p>
          <a:endParaRPr lang="it-IT"/>
        </a:p>
      </dgm:t>
    </dgm:pt>
    <dgm:pt modelId="{12F33CAE-7FEB-41B1-9639-C2D20F61C54B}" type="sibTrans" cxnId="{96785240-C5D8-4563-A9F0-AA92AF33EFCD}">
      <dgm:prSet/>
      <dgm:spPr/>
      <dgm:t>
        <a:bodyPr/>
        <a:lstStyle/>
        <a:p>
          <a:endParaRPr lang="it-IT"/>
        </a:p>
      </dgm:t>
    </dgm:pt>
    <dgm:pt modelId="{7E73B887-4D03-4236-B1B4-CBA0A8D36AB8}" type="pres">
      <dgm:prSet presAssocID="{102595CF-7B6C-4463-A676-B3937875A11F}" presName="Name0" presStyleCnt="0">
        <dgm:presLayoutVars>
          <dgm:dir/>
          <dgm:animLvl val="lvl"/>
          <dgm:resizeHandles/>
        </dgm:presLayoutVars>
      </dgm:prSet>
      <dgm:spPr/>
    </dgm:pt>
    <dgm:pt modelId="{32B4CDB5-8D6B-487F-9251-798F129EED4B}" type="pres">
      <dgm:prSet presAssocID="{83C93716-1582-4669-958A-C26A4EFE1665}" presName="linNode" presStyleCnt="0"/>
      <dgm:spPr/>
    </dgm:pt>
    <dgm:pt modelId="{81949AFF-4E53-4150-8AAC-59CEB1C867DE}" type="pres">
      <dgm:prSet presAssocID="{83C93716-1582-4669-958A-C26A4EFE1665}" presName="parentShp" presStyleLbl="node1" presStyleIdx="0" presStyleCnt="1">
        <dgm:presLayoutVars>
          <dgm:bulletEnabled val="1"/>
        </dgm:presLayoutVars>
      </dgm:prSet>
      <dgm:spPr/>
    </dgm:pt>
    <dgm:pt modelId="{7EACB3EA-C20F-44C2-81ED-357E6D987048}" type="pres">
      <dgm:prSet presAssocID="{83C93716-1582-4669-958A-C26A4EFE1665}" presName="childShp" presStyleLbl="bgAccFollowNode1" presStyleIdx="0" presStyleCnt="1">
        <dgm:presLayoutVars>
          <dgm:bulletEnabled val="1"/>
        </dgm:presLayoutVars>
      </dgm:prSet>
      <dgm:spPr>
        <a:prstGeom prst="roundRect">
          <a:avLst/>
        </a:prstGeom>
      </dgm:spPr>
    </dgm:pt>
  </dgm:ptLst>
  <dgm:cxnLst>
    <dgm:cxn modelId="{BCFD5F33-F098-48AE-8A74-EFE667711F73}" type="presOf" srcId="{102595CF-7B6C-4463-A676-B3937875A11F}" destId="{7E73B887-4D03-4236-B1B4-CBA0A8D36AB8}" srcOrd="0" destOrd="0" presId="urn:microsoft.com/office/officeart/2005/8/layout/vList6"/>
    <dgm:cxn modelId="{96785240-C5D8-4563-A9F0-AA92AF33EFCD}" srcId="{83C93716-1582-4669-958A-C26A4EFE1665}" destId="{BE9EC111-1E97-4193-9936-A41A49F32808}" srcOrd="3" destOrd="0" parTransId="{E2675F93-10F1-4FFF-8382-C0951D86D058}" sibTransId="{12F33CAE-7FEB-41B1-9639-C2D20F61C54B}"/>
    <dgm:cxn modelId="{CD62CE69-6EDC-471A-85C7-3D71C646514C}" srcId="{83C93716-1582-4669-958A-C26A4EFE1665}" destId="{E13BD2A5-6E88-47C5-8AC3-3F0C7414D0E4}" srcOrd="2" destOrd="0" parTransId="{D7638B24-943E-4B53-8032-6084948CA930}" sibTransId="{75DD7561-24E6-4B35-BEC4-5D68C3252587}"/>
    <dgm:cxn modelId="{1A647C77-DD50-41B5-9A67-74144911C5F2}" type="presOf" srcId="{83C93716-1582-4669-958A-C26A4EFE1665}" destId="{81949AFF-4E53-4150-8AAC-59CEB1C867DE}" srcOrd="0" destOrd="0" presId="urn:microsoft.com/office/officeart/2005/8/layout/vList6"/>
    <dgm:cxn modelId="{6848DF7C-1836-4543-A816-77EBCA82DD72}" type="presOf" srcId="{1E06BBC2-D2C3-4EED-9E9F-9BFE0DB89225}" destId="{7EACB3EA-C20F-44C2-81ED-357E6D987048}" srcOrd="0" destOrd="1" presId="urn:microsoft.com/office/officeart/2005/8/layout/vList6"/>
    <dgm:cxn modelId="{E804EE94-201E-465E-B464-65B6C94D5913}" srcId="{83C93716-1582-4669-958A-C26A4EFE1665}" destId="{1E06BBC2-D2C3-4EED-9E9F-9BFE0DB89225}" srcOrd="1" destOrd="0" parTransId="{2F2AB6CE-EA39-476B-A657-3A3051063AA5}" sibTransId="{A3FD4A79-0ED2-4495-B312-F7BEC1ED9F78}"/>
    <dgm:cxn modelId="{30A9EFAC-DCF0-419C-BBA3-1972C108978D}" srcId="{83C93716-1582-4669-958A-C26A4EFE1665}" destId="{E4886749-48E9-44A7-BAD1-9C9259701A07}" srcOrd="0" destOrd="0" parTransId="{9DE1CE14-CC68-438C-912D-4277C5368172}" sibTransId="{55062C08-D3FB-4C9E-B0BB-FFBEF3429B34}"/>
    <dgm:cxn modelId="{8DEFAEB6-0C73-41E6-B170-2FD0E445BB2A}" type="presOf" srcId="{BE9EC111-1E97-4193-9936-A41A49F32808}" destId="{7EACB3EA-C20F-44C2-81ED-357E6D987048}" srcOrd="0" destOrd="3" presId="urn:microsoft.com/office/officeart/2005/8/layout/vList6"/>
    <dgm:cxn modelId="{D8C83CBB-4129-4757-9BF4-B63BC19A74A5}" srcId="{102595CF-7B6C-4463-A676-B3937875A11F}" destId="{83C93716-1582-4669-958A-C26A4EFE1665}" srcOrd="0" destOrd="0" parTransId="{BE0BB967-B20D-4AE7-9260-426F98D0B264}" sibTransId="{CEE4187A-A628-4CFB-90CC-9B8FBB818B04}"/>
    <dgm:cxn modelId="{556F83CB-A30D-4422-B0E8-DC8269D5B699}" type="presOf" srcId="{E13BD2A5-6E88-47C5-8AC3-3F0C7414D0E4}" destId="{7EACB3EA-C20F-44C2-81ED-357E6D987048}" srcOrd="0" destOrd="2" presId="urn:microsoft.com/office/officeart/2005/8/layout/vList6"/>
    <dgm:cxn modelId="{3895F6F7-8A2A-4B9F-AC2F-A1DE0F777D88}" type="presOf" srcId="{E4886749-48E9-44A7-BAD1-9C9259701A07}" destId="{7EACB3EA-C20F-44C2-81ED-357E6D987048}" srcOrd="0" destOrd="0" presId="urn:microsoft.com/office/officeart/2005/8/layout/vList6"/>
    <dgm:cxn modelId="{2630B4A4-5FB6-4A59-8912-0F60CEB81D75}" type="presParOf" srcId="{7E73B887-4D03-4236-B1B4-CBA0A8D36AB8}" destId="{32B4CDB5-8D6B-487F-9251-798F129EED4B}" srcOrd="0" destOrd="0" presId="urn:microsoft.com/office/officeart/2005/8/layout/vList6"/>
    <dgm:cxn modelId="{6AC5D9E9-2BDF-4F48-A76C-FBB44D29657E}" type="presParOf" srcId="{32B4CDB5-8D6B-487F-9251-798F129EED4B}" destId="{81949AFF-4E53-4150-8AAC-59CEB1C867DE}" srcOrd="0" destOrd="0" presId="urn:microsoft.com/office/officeart/2005/8/layout/vList6"/>
    <dgm:cxn modelId="{6F8F45C9-2CC4-4B00-92BE-0D119D46E622}" type="presParOf" srcId="{32B4CDB5-8D6B-487F-9251-798F129EED4B}" destId="{7EACB3EA-C20F-44C2-81ED-357E6D98704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262100-1F0E-4AD0-A1D3-57EFC79293C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1A7F8E8C-473F-4FB2-BC97-DF28377118B6}">
      <dgm:prSet phldrT="[Testo]"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Certificato contestuale di residenza e stato di famiglia,</a:t>
          </a:r>
        </a:p>
      </dgm:t>
    </dgm:pt>
    <dgm:pt modelId="{43C5A761-7F11-4AFA-8FB8-688879C18E6D}" type="parTrans" cxnId="{89E82735-B084-4BA3-945F-4823CB621352}">
      <dgm:prSet/>
      <dgm:spPr/>
      <dgm:t>
        <a:bodyPr/>
        <a:lstStyle/>
        <a:p>
          <a:endParaRPr lang="it-IT"/>
        </a:p>
      </dgm:t>
    </dgm:pt>
    <dgm:pt modelId="{060CE145-A8A6-4E2B-B5FA-3F15758F6DFE}" type="sibTrans" cxnId="{89E82735-B084-4BA3-945F-4823CB621352}">
      <dgm:prSet/>
      <dgm:spPr/>
      <dgm:t>
        <a:bodyPr/>
        <a:lstStyle/>
        <a:p>
          <a:endParaRPr lang="it-IT"/>
        </a:p>
      </dgm:t>
    </dgm:pt>
    <dgm:pt modelId="{6EF7F837-36CA-4374-AE78-382AFB04429D}">
      <dgm:prSet phldrT="[Testo]"/>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dgm:spPr>
      <dgm:t>
        <a:bodyPr/>
        <a:lstStyle/>
        <a:p>
          <a:r>
            <a:rPr lang="it-IT" b="1" dirty="0">
              <a:solidFill>
                <a:schemeClr val="accent2"/>
              </a:solidFill>
            </a:rPr>
            <a:t>Società dilettantistiche e  Società professionistiche vincoli annuali </a:t>
          </a:r>
        </a:p>
        <a:p>
          <a:r>
            <a:rPr lang="it-IT" b="1" dirty="0">
              <a:solidFill>
                <a:schemeClr val="accent2"/>
              </a:solidFill>
            </a:rPr>
            <a:t>(I giovani di serie saranno gestiti dalla Lega competente)</a:t>
          </a:r>
          <a:endParaRPr lang="it-IT" dirty="0"/>
        </a:p>
      </dgm:t>
    </dgm:pt>
    <dgm:pt modelId="{79CCEEBA-80E4-4725-880E-81C20C7B783A}" type="sibTrans" cxnId="{87E37F58-239F-471D-AD89-41FA3097A0D8}">
      <dgm:prSet/>
      <dgm:spPr/>
      <dgm:t>
        <a:bodyPr/>
        <a:lstStyle/>
        <a:p>
          <a:endParaRPr lang="it-IT"/>
        </a:p>
      </dgm:t>
    </dgm:pt>
    <dgm:pt modelId="{D76ED9B9-71BD-4EAB-A8F6-335EDA10B636}" type="parTrans" cxnId="{87E37F58-239F-471D-AD89-41FA3097A0D8}">
      <dgm:prSet/>
      <dgm:spPr/>
      <dgm:t>
        <a:bodyPr/>
        <a:lstStyle/>
        <a:p>
          <a:endParaRPr lang="it-IT"/>
        </a:p>
      </dgm:t>
    </dgm:pt>
    <dgm:pt modelId="{9ADA8078-6483-4335-B5D3-460CD0117AA5}">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Certificato rilasciato da Istituto Scolastico pubblico/paritario attestante l’iscrizione del minore da almeno 365 giorni (*)</a:t>
          </a:r>
        </a:p>
      </dgm:t>
    </dgm:pt>
    <dgm:pt modelId="{DB5E4B4C-0437-46D9-9613-414650B69E99}" type="parTrans" cxnId="{3F0DD951-219E-4DF7-AEB6-3D9BF4B44621}">
      <dgm:prSet/>
      <dgm:spPr/>
      <dgm:t>
        <a:bodyPr/>
        <a:lstStyle/>
        <a:p>
          <a:endParaRPr lang="it-IT"/>
        </a:p>
      </dgm:t>
    </dgm:pt>
    <dgm:pt modelId="{E26BB632-1F78-4D2D-BE31-D68571BFB05F}" type="sibTrans" cxnId="{3F0DD951-219E-4DF7-AEB6-3D9BF4B44621}">
      <dgm:prSet/>
      <dgm:spPr/>
      <dgm:t>
        <a:bodyPr/>
        <a:lstStyle/>
        <a:p>
          <a:endParaRPr lang="it-IT"/>
        </a:p>
      </dgm:t>
    </dgm:pt>
    <dgm:pt modelId="{9646923D-5BB3-4B94-BA72-AAAF3A605DB0}">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Documento identificativo del calciatore e degli esercenti la potestà genitoriale;</a:t>
          </a:r>
        </a:p>
      </dgm:t>
    </dgm:pt>
    <dgm:pt modelId="{4806CA24-CBF8-4E89-BA52-3FA474BA427E}" type="parTrans" cxnId="{AF3EA8CB-34E9-44E3-B758-8EC6DE721C24}">
      <dgm:prSet/>
      <dgm:spPr/>
      <dgm:t>
        <a:bodyPr/>
        <a:lstStyle/>
        <a:p>
          <a:endParaRPr lang="it-IT"/>
        </a:p>
      </dgm:t>
    </dgm:pt>
    <dgm:pt modelId="{D181285D-E620-4B21-91EC-A75ADB311C2F}" type="sibTrans" cxnId="{AF3EA8CB-34E9-44E3-B758-8EC6DE721C24}">
      <dgm:prSet/>
      <dgm:spPr/>
      <dgm:t>
        <a:bodyPr/>
        <a:lstStyle/>
        <a:p>
          <a:endParaRPr lang="it-IT"/>
        </a:p>
      </dgm:t>
    </dgm:pt>
    <dgm:pt modelId="{02AF2897-B296-4B82-B86C-7989A22DFB79}">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Dichiarazione attestante eventuali precedenti tesseramenti all’estero</a:t>
          </a:r>
        </a:p>
      </dgm:t>
    </dgm:pt>
    <dgm:pt modelId="{DC5F7402-72CE-49C8-923D-9359C27EAE1C}" type="parTrans" cxnId="{1BD1B660-75EE-4C81-8D46-22B60E2171B0}">
      <dgm:prSet/>
      <dgm:spPr/>
      <dgm:t>
        <a:bodyPr/>
        <a:lstStyle/>
        <a:p>
          <a:endParaRPr lang="it-IT"/>
        </a:p>
      </dgm:t>
    </dgm:pt>
    <dgm:pt modelId="{5803835C-2BFF-4C74-8699-E4CAF1D78B72}" type="sibTrans" cxnId="{1BD1B660-75EE-4C81-8D46-22B60E2171B0}">
      <dgm:prSet/>
      <dgm:spPr/>
      <dgm:t>
        <a:bodyPr/>
        <a:lstStyle/>
        <a:p>
          <a:endParaRPr lang="it-IT"/>
        </a:p>
      </dgm:t>
    </dgm:pt>
    <dgm:pt modelId="{11F2F1A4-E464-479F-989D-9F86164BB604}">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ctr">
            <a:buNone/>
          </a:pPr>
          <a:r>
            <a:rPr lang="it-IT" sz="1600" b="1" i="1" dirty="0">
              <a:solidFill>
                <a:schemeClr val="accent1"/>
              </a:solidFill>
            </a:rPr>
            <a:t>In caso di calciatore in affido vanno aggiunti i seguenti documenti:</a:t>
          </a:r>
        </a:p>
      </dgm:t>
    </dgm:pt>
    <dgm:pt modelId="{03680A7F-9A98-4C4A-A4EC-2927C060F42A}" type="parTrans" cxnId="{78D5E6E4-D465-482D-8BA5-704948BA9E36}">
      <dgm:prSet/>
      <dgm:spPr/>
      <dgm:t>
        <a:bodyPr/>
        <a:lstStyle/>
        <a:p>
          <a:endParaRPr lang="it-IT"/>
        </a:p>
      </dgm:t>
    </dgm:pt>
    <dgm:pt modelId="{36CB83FB-7D43-4ECB-96B3-588AEC1183EB}" type="sibTrans" cxnId="{78D5E6E4-D465-482D-8BA5-704948BA9E36}">
      <dgm:prSet/>
      <dgm:spPr/>
      <dgm:t>
        <a:bodyPr/>
        <a:lstStyle/>
        <a:p>
          <a:endParaRPr lang="it-IT"/>
        </a:p>
      </dgm:t>
    </dgm:pt>
    <dgm:pt modelId="{28C8CB7A-A033-45BC-BD9E-710F38814E29}">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Provvedimento dell’Autorità giudiziaria relativo alla nomina del tutore</a:t>
          </a:r>
        </a:p>
      </dgm:t>
    </dgm:pt>
    <dgm:pt modelId="{C7774DC8-E402-4E9E-BCBE-5852ED44F99F}" type="parTrans" cxnId="{19318808-847D-4088-A362-6253CEA01751}">
      <dgm:prSet/>
      <dgm:spPr/>
      <dgm:t>
        <a:bodyPr/>
        <a:lstStyle/>
        <a:p>
          <a:endParaRPr lang="it-IT"/>
        </a:p>
      </dgm:t>
    </dgm:pt>
    <dgm:pt modelId="{CADEF51D-8941-4D32-9DF5-C275208771FE}" type="sibTrans" cxnId="{19318808-847D-4088-A362-6253CEA01751}">
      <dgm:prSet/>
      <dgm:spPr/>
      <dgm:t>
        <a:bodyPr/>
        <a:lstStyle/>
        <a:p>
          <a:endParaRPr lang="it-IT"/>
        </a:p>
      </dgm:t>
    </dgm:pt>
    <dgm:pt modelId="{FFED5B92-127F-4899-A8EF-AE9E22DB8C4F}">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r>
            <a:rPr lang="it-IT" sz="1600" b="1" dirty="0">
              <a:solidFill>
                <a:schemeClr val="accent1"/>
              </a:solidFill>
            </a:rPr>
            <a:t>Autocertificazione del tutore relativa alla dimora/residenza e al mantenimento/cura del minore </a:t>
          </a:r>
        </a:p>
      </dgm:t>
    </dgm:pt>
    <dgm:pt modelId="{78BECF9E-32EF-44DD-8F4B-953080750F81}" type="parTrans" cxnId="{74C3CBF7-90E6-4AEC-881A-B86CD089CB99}">
      <dgm:prSet/>
      <dgm:spPr/>
      <dgm:t>
        <a:bodyPr/>
        <a:lstStyle/>
        <a:p>
          <a:endParaRPr lang="it-IT"/>
        </a:p>
      </dgm:t>
    </dgm:pt>
    <dgm:pt modelId="{E1CEAF02-569C-44FF-A49D-75677A93556F}" type="sibTrans" cxnId="{74C3CBF7-90E6-4AEC-881A-B86CD089CB99}">
      <dgm:prSet/>
      <dgm:spPr/>
      <dgm:t>
        <a:bodyPr/>
        <a:lstStyle/>
        <a:p>
          <a:endParaRPr lang="it-IT"/>
        </a:p>
      </dgm:t>
    </dgm:pt>
    <dgm:pt modelId="{9077DE48-FD6C-44AB-8C0D-E7190B270E58}">
      <dgm:prSe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dgm:spPr>
      <dgm:t>
        <a:bodyPr/>
        <a:lstStyle/>
        <a:p>
          <a:pPr algn="l">
            <a:buNone/>
          </a:pPr>
          <a:r>
            <a:rPr lang="it-IT" sz="1600" b="1" dirty="0">
              <a:solidFill>
                <a:schemeClr val="accent1"/>
              </a:solidFill>
            </a:rPr>
            <a:t> continuative precedenti la richiesta di tesseramento;</a:t>
          </a:r>
        </a:p>
      </dgm:t>
    </dgm:pt>
    <dgm:pt modelId="{56C7AFB9-C58A-43B1-987B-C68424780A27}" type="parTrans" cxnId="{E45F28D1-99FF-4B78-8E71-01D2C3725862}">
      <dgm:prSet/>
      <dgm:spPr/>
      <dgm:t>
        <a:bodyPr/>
        <a:lstStyle/>
        <a:p>
          <a:endParaRPr lang="it-IT"/>
        </a:p>
      </dgm:t>
    </dgm:pt>
    <dgm:pt modelId="{E0A781EE-1F79-480A-83D7-FA8D26100CA3}" type="sibTrans" cxnId="{E45F28D1-99FF-4B78-8E71-01D2C3725862}">
      <dgm:prSet/>
      <dgm:spPr/>
      <dgm:t>
        <a:bodyPr/>
        <a:lstStyle/>
        <a:p>
          <a:endParaRPr lang="it-IT"/>
        </a:p>
      </dgm:t>
    </dgm:pt>
    <dgm:pt modelId="{0F587F4F-8D49-4813-97FD-4ED27EA70376}" type="pres">
      <dgm:prSet presAssocID="{E4262100-1F0E-4AD0-A1D3-57EFC79293C4}" presName="Name0" presStyleCnt="0">
        <dgm:presLayoutVars>
          <dgm:dir/>
          <dgm:animLvl val="lvl"/>
          <dgm:resizeHandles/>
        </dgm:presLayoutVars>
      </dgm:prSet>
      <dgm:spPr/>
    </dgm:pt>
    <dgm:pt modelId="{A1871EBC-2DA2-4929-958E-0A6AA19D0149}" type="pres">
      <dgm:prSet presAssocID="{6EF7F837-36CA-4374-AE78-382AFB04429D}" presName="linNode" presStyleCnt="0"/>
      <dgm:spPr/>
    </dgm:pt>
    <dgm:pt modelId="{9725E653-9580-4CBE-B72B-3589CAD05276}" type="pres">
      <dgm:prSet presAssocID="{6EF7F837-36CA-4374-AE78-382AFB04429D}" presName="parentShp" presStyleLbl="node1" presStyleIdx="0" presStyleCnt="1" custScaleX="65475" custScaleY="102763" custLinFactNeighborX="-7231" custLinFactNeighborY="2115">
        <dgm:presLayoutVars>
          <dgm:bulletEnabled val="1"/>
        </dgm:presLayoutVars>
      </dgm:prSet>
      <dgm:spPr/>
    </dgm:pt>
    <dgm:pt modelId="{1F82F789-ABD1-4FB6-BB26-530BDE92D2CF}" type="pres">
      <dgm:prSet presAssocID="{6EF7F837-36CA-4374-AE78-382AFB04429D}" presName="childShp" presStyleLbl="bgAccFollowNode1" presStyleIdx="0" presStyleCnt="1" custScaleX="104470" custScaleY="102811" custLinFactNeighborX="-12033" custLinFactNeighborY="6426">
        <dgm:presLayoutVars>
          <dgm:bulletEnabled val="1"/>
        </dgm:presLayoutVars>
      </dgm:prSet>
      <dgm:spPr>
        <a:prstGeom prst="roundRect">
          <a:avLst/>
        </a:prstGeom>
      </dgm:spPr>
    </dgm:pt>
  </dgm:ptLst>
  <dgm:cxnLst>
    <dgm:cxn modelId="{19318808-847D-4088-A362-6253CEA01751}" srcId="{6EF7F837-36CA-4374-AE78-382AFB04429D}" destId="{28C8CB7A-A033-45BC-BD9E-710F38814E29}" srcOrd="6" destOrd="0" parTransId="{C7774DC8-E402-4E9E-BCBE-5852ED44F99F}" sibTransId="{CADEF51D-8941-4D32-9DF5-C275208771FE}"/>
    <dgm:cxn modelId="{6EE10319-3D3C-4290-9661-C0F58E544054}" type="presOf" srcId="{11F2F1A4-E464-479F-989D-9F86164BB604}" destId="{1F82F789-ABD1-4FB6-BB26-530BDE92D2CF}" srcOrd="0" destOrd="5" presId="urn:microsoft.com/office/officeart/2005/8/layout/vList6"/>
    <dgm:cxn modelId="{832C1225-22D8-4F8F-BDF3-0E55E3F729A6}" type="presOf" srcId="{6EF7F837-36CA-4374-AE78-382AFB04429D}" destId="{9725E653-9580-4CBE-B72B-3589CAD05276}" srcOrd="0" destOrd="0" presId="urn:microsoft.com/office/officeart/2005/8/layout/vList6"/>
    <dgm:cxn modelId="{5806E92B-84E3-47A4-9927-D105CB44DC86}" type="presOf" srcId="{02AF2897-B296-4B82-B86C-7989A22DFB79}" destId="{1F82F789-ABD1-4FB6-BB26-530BDE92D2CF}" srcOrd="0" destOrd="4" presId="urn:microsoft.com/office/officeart/2005/8/layout/vList6"/>
    <dgm:cxn modelId="{89E82735-B084-4BA3-945F-4823CB621352}" srcId="{6EF7F837-36CA-4374-AE78-382AFB04429D}" destId="{1A7F8E8C-473F-4FB2-BC97-DF28377118B6}" srcOrd="0" destOrd="0" parTransId="{43C5A761-7F11-4AFA-8FB8-688879C18E6D}" sibTransId="{060CE145-A8A6-4E2B-B5FA-3F15758F6DFE}"/>
    <dgm:cxn modelId="{6762D43A-2815-4A5F-9368-30974C39DCC4}" type="presOf" srcId="{E4262100-1F0E-4AD0-A1D3-57EFC79293C4}" destId="{0F587F4F-8D49-4813-97FD-4ED27EA70376}" srcOrd="0" destOrd="0" presId="urn:microsoft.com/office/officeart/2005/8/layout/vList6"/>
    <dgm:cxn modelId="{1BD1B660-75EE-4C81-8D46-22B60E2171B0}" srcId="{6EF7F837-36CA-4374-AE78-382AFB04429D}" destId="{02AF2897-B296-4B82-B86C-7989A22DFB79}" srcOrd="4" destOrd="0" parTransId="{DC5F7402-72CE-49C8-923D-9359C27EAE1C}" sibTransId="{5803835C-2BFF-4C74-8699-E4CAF1D78B72}"/>
    <dgm:cxn modelId="{3F0DD951-219E-4DF7-AEB6-3D9BF4B44621}" srcId="{6EF7F837-36CA-4374-AE78-382AFB04429D}" destId="{9ADA8078-6483-4335-B5D3-460CD0117AA5}" srcOrd="1" destOrd="0" parTransId="{DB5E4B4C-0437-46D9-9613-414650B69E99}" sibTransId="{E26BB632-1F78-4D2D-BE31-D68571BFB05F}"/>
    <dgm:cxn modelId="{CB517778-CD27-4E37-8F90-AE5F4A17AA26}" type="presOf" srcId="{9646923D-5BB3-4B94-BA72-AAAF3A605DB0}" destId="{1F82F789-ABD1-4FB6-BB26-530BDE92D2CF}" srcOrd="0" destOrd="3" presId="urn:microsoft.com/office/officeart/2005/8/layout/vList6"/>
    <dgm:cxn modelId="{87E37F58-239F-471D-AD89-41FA3097A0D8}" srcId="{E4262100-1F0E-4AD0-A1D3-57EFC79293C4}" destId="{6EF7F837-36CA-4374-AE78-382AFB04429D}" srcOrd="0" destOrd="0" parTransId="{D76ED9B9-71BD-4EAB-A8F6-335EDA10B636}" sibTransId="{79CCEEBA-80E4-4725-880E-81C20C7B783A}"/>
    <dgm:cxn modelId="{CA122C82-E839-4DFB-B09E-55516180BB2C}" type="presOf" srcId="{28C8CB7A-A033-45BC-BD9E-710F38814E29}" destId="{1F82F789-ABD1-4FB6-BB26-530BDE92D2CF}" srcOrd="0" destOrd="6" presId="urn:microsoft.com/office/officeart/2005/8/layout/vList6"/>
    <dgm:cxn modelId="{58E72F86-692B-40E0-99BD-6170F41561F7}" type="presOf" srcId="{FFED5B92-127F-4899-A8EF-AE9E22DB8C4F}" destId="{1F82F789-ABD1-4FB6-BB26-530BDE92D2CF}" srcOrd="0" destOrd="7" presId="urn:microsoft.com/office/officeart/2005/8/layout/vList6"/>
    <dgm:cxn modelId="{A174F986-0C16-4F65-860C-B9631A036D9E}" type="presOf" srcId="{1A7F8E8C-473F-4FB2-BC97-DF28377118B6}" destId="{1F82F789-ABD1-4FB6-BB26-530BDE92D2CF}" srcOrd="0" destOrd="0" presId="urn:microsoft.com/office/officeart/2005/8/layout/vList6"/>
    <dgm:cxn modelId="{F387D498-04EC-4E72-A528-E3EB0E2F6BE8}" type="presOf" srcId="{9077DE48-FD6C-44AB-8C0D-E7190B270E58}" destId="{1F82F789-ABD1-4FB6-BB26-530BDE92D2CF}" srcOrd="0" destOrd="2" presId="urn:microsoft.com/office/officeart/2005/8/layout/vList6"/>
    <dgm:cxn modelId="{352776C6-3E8F-4617-9E03-F87544F7FBA1}" type="presOf" srcId="{9ADA8078-6483-4335-B5D3-460CD0117AA5}" destId="{1F82F789-ABD1-4FB6-BB26-530BDE92D2CF}" srcOrd="0" destOrd="1" presId="urn:microsoft.com/office/officeart/2005/8/layout/vList6"/>
    <dgm:cxn modelId="{AF3EA8CB-34E9-44E3-B758-8EC6DE721C24}" srcId="{6EF7F837-36CA-4374-AE78-382AFB04429D}" destId="{9646923D-5BB3-4B94-BA72-AAAF3A605DB0}" srcOrd="3" destOrd="0" parTransId="{4806CA24-CBF8-4E89-BA52-3FA474BA427E}" sibTransId="{D181285D-E620-4B21-91EC-A75ADB311C2F}"/>
    <dgm:cxn modelId="{E45F28D1-99FF-4B78-8E71-01D2C3725862}" srcId="{6EF7F837-36CA-4374-AE78-382AFB04429D}" destId="{9077DE48-FD6C-44AB-8C0D-E7190B270E58}" srcOrd="2" destOrd="0" parTransId="{56C7AFB9-C58A-43B1-987B-C68424780A27}" sibTransId="{E0A781EE-1F79-480A-83D7-FA8D26100CA3}"/>
    <dgm:cxn modelId="{78D5E6E4-D465-482D-8BA5-704948BA9E36}" srcId="{6EF7F837-36CA-4374-AE78-382AFB04429D}" destId="{11F2F1A4-E464-479F-989D-9F86164BB604}" srcOrd="5" destOrd="0" parTransId="{03680A7F-9A98-4C4A-A4EC-2927C060F42A}" sibTransId="{36CB83FB-7D43-4ECB-96B3-588AEC1183EB}"/>
    <dgm:cxn modelId="{74C3CBF7-90E6-4AEC-881A-B86CD089CB99}" srcId="{6EF7F837-36CA-4374-AE78-382AFB04429D}" destId="{FFED5B92-127F-4899-A8EF-AE9E22DB8C4F}" srcOrd="7" destOrd="0" parTransId="{78BECF9E-32EF-44DD-8F4B-953080750F81}" sibTransId="{E1CEAF02-569C-44FF-A49D-75677A93556F}"/>
    <dgm:cxn modelId="{A7D841F5-7591-4DAB-B47C-F606AE73DC45}" type="presParOf" srcId="{0F587F4F-8D49-4813-97FD-4ED27EA70376}" destId="{A1871EBC-2DA2-4929-958E-0A6AA19D0149}" srcOrd="0" destOrd="0" presId="urn:microsoft.com/office/officeart/2005/8/layout/vList6"/>
    <dgm:cxn modelId="{60DAF496-4981-4E14-81DE-D08475F9C240}" type="presParOf" srcId="{A1871EBC-2DA2-4929-958E-0A6AA19D0149}" destId="{9725E653-9580-4CBE-B72B-3589CAD05276}" srcOrd="0" destOrd="0" presId="urn:microsoft.com/office/officeart/2005/8/layout/vList6"/>
    <dgm:cxn modelId="{19B3A91E-331B-485C-9571-C1DB43C9F645}" type="presParOf" srcId="{A1871EBC-2DA2-4929-958E-0A6AA19D0149}" destId="{1F82F789-ABD1-4FB6-BB26-530BDE92D2C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CB3EA-C20F-44C2-81ED-357E6D987048}">
      <dsp:nvSpPr>
        <dsp:cNvPr id="0" name=""/>
        <dsp:cNvSpPr/>
      </dsp:nvSpPr>
      <dsp:spPr>
        <a:xfrm>
          <a:off x="2438399" y="0"/>
          <a:ext cx="3657600" cy="4064000"/>
        </a:xfrm>
        <a:prstGeom prst="roundRect">
          <a:avLst/>
        </a:prstGeom>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it-IT" sz="2000" kern="1200" dirty="0">
              <a:solidFill>
                <a:schemeClr val="accent1"/>
              </a:solidFill>
            </a:rPr>
            <a:t>Calciatori non italiani minori sotto i 10 anni di età: certificato contestuale di residenza e stato di famiglia</a:t>
          </a:r>
        </a:p>
        <a:p>
          <a:pPr marL="228600" lvl="1" indent="-228600" algn="l" defTabSz="889000">
            <a:lnSpc>
              <a:spcPct val="90000"/>
            </a:lnSpc>
            <a:spcBef>
              <a:spcPct val="0"/>
            </a:spcBef>
            <a:spcAft>
              <a:spcPct val="15000"/>
            </a:spcAft>
            <a:buChar char="•"/>
          </a:pPr>
          <a:r>
            <a:rPr lang="it-IT" sz="2000" kern="1200" dirty="0">
              <a:solidFill>
                <a:schemeClr val="accent1"/>
              </a:solidFill>
            </a:rPr>
            <a:t>Calciatori non italiani minori con più di 10 anni:</a:t>
          </a:r>
        </a:p>
        <a:p>
          <a:pPr marL="228600" lvl="1" indent="-228600" algn="l" defTabSz="889000">
            <a:lnSpc>
              <a:spcPct val="90000"/>
            </a:lnSpc>
            <a:spcBef>
              <a:spcPct val="0"/>
            </a:spcBef>
            <a:spcAft>
              <a:spcPct val="15000"/>
            </a:spcAft>
            <a:buNone/>
          </a:pPr>
          <a:r>
            <a:rPr lang="it-IT" sz="2000" kern="1200" dirty="0">
              <a:solidFill>
                <a:schemeClr val="accent1"/>
              </a:solidFill>
            </a:rPr>
            <a:t> - certificato storico di residenza (no autocertificazioni); </a:t>
          </a:r>
        </a:p>
        <a:p>
          <a:pPr marL="228600" lvl="1" indent="-228600" algn="l" defTabSz="889000">
            <a:lnSpc>
              <a:spcPct val="90000"/>
            </a:lnSpc>
            <a:spcBef>
              <a:spcPct val="0"/>
            </a:spcBef>
            <a:spcAft>
              <a:spcPct val="15000"/>
            </a:spcAft>
            <a:buNone/>
          </a:pPr>
          <a:r>
            <a:rPr lang="it-IT" sz="2000" kern="1200" dirty="0">
              <a:solidFill>
                <a:schemeClr val="accent1"/>
              </a:solidFill>
            </a:rPr>
            <a:t> - certificato contestuale di residenza e stato di famiglia (no autocertificazioni)</a:t>
          </a:r>
        </a:p>
      </dsp:txBody>
      <dsp:txXfrm>
        <a:off x="2616948" y="178549"/>
        <a:ext cx="3300502" cy="3706902"/>
      </dsp:txXfrm>
    </dsp:sp>
    <dsp:sp modelId="{81949AFF-4E53-4150-8AAC-59CEB1C867DE}">
      <dsp:nvSpPr>
        <dsp:cNvPr id="0" name=""/>
        <dsp:cNvSpPr/>
      </dsp:nvSpPr>
      <dsp:spPr>
        <a:xfrm>
          <a:off x="0" y="0"/>
          <a:ext cx="2438400" cy="4064000"/>
        </a:xfrm>
        <a:prstGeom prst="round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it-IT" sz="2200" b="1" kern="1200" dirty="0">
              <a:solidFill>
                <a:schemeClr val="accent2"/>
              </a:solidFill>
            </a:rPr>
            <a:t>Società dilettantistiche e  Società professionistiche vincoli annuali </a:t>
          </a:r>
        </a:p>
        <a:p>
          <a:pPr marL="0" lvl="0" indent="0" algn="ctr" defTabSz="977900">
            <a:lnSpc>
              <a:spcPct val="90000"/>
            </a:lnSpc>
            <a:spcBef>
              <a:spcPct val="0"/>
            </a:spcBef>
            <a:spcAft>
              <a:spcPct val="35000"/>
            </a:spcAft>
            <a:buNone/>
          </a:pPr>
          <a:r>
            <a:rPr lang="it-IT" sz="2200" b="1" kern="1200" dirty="0">
              <a:solidFill>
                <a:schemeClr val="accent2"/>
              </a:solidFill>
            </a:rPr>
            <a:t>(I giovani di serie saranno gestiti dalla Lega competente)</a:t>
          </a:r>
        </a:p>
      </dsp:txBody>
      <dsp:txXfrm>
        <a:off x="119033" y="119033"/>
        <a:ext cx="2200334" cy="38259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2F789-ABD1-4FB6-BB26-530BDE92D2CF}">
      <dsp:nvSpPr>
        <dsp:cNvPr id="0" name=""/>
        <dsp:cNvSpPr/>
      </dsp:nvSpPr>
      <dsp:spPr>
        <a:xfrm>
          <a:off x="1908393" y="11"/>
          <a:ext cx="4432137" cy="4763370"/>
        </a:xfrm>
        <a:prstGeom prst="roundRect">
          <a:avLst/>
        </a:prstGeom>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it-IT" sz="1600" b="1" kern="1200" dirty="0">
              <a:solidFill>
                <a:schemeClr val="accent1"/>
              </a:solidFill>
            </a:rPr>
            <a:t>Certificato contestuale di residenza e stato di famiglia,</a:t>
          </a:r>
        </a:p>
        <a:p>
          <a:pPr marL="171450" lvl="1" indent="-171450" algn="l" defTabSz="711200">
            <a:lnSpc>
              <a:spcPct val="90000"/>
            </a:lnSpc>
            <a:spcBef>
              <a:spcPct val="0"/>
            </a:spcBef>
            <a:spcAft>
              <a:spcPct val="15000"/>
            </a:spcAft>
            <a:buChar char="•"/>
          </a:pPr>
          <a:r>
            <a:rPr lang="it-IT" sz="1600" b="1" kern="1200" dirty="0">
              <a:solidFill>
                <a:schemeClr val="accent1"/>
              </a:solidFill>
            </a:rPr>
            <a:t>Certificato rilasciato da Istituto Scolastico pubblico/paritario attestante l’iscrizione del minore da almeno 365 giorni (*)</a:t>
          </a:r>
        </a:p>
        <a:p>
          <a:pPr marL="171450" lvl="1" indent="-171450" algn="l" defTabSz="711200">
            <a:lnSpc>
              <a:spcPct val="90000"/>
            </a:lnSpc>
            <a:spcBef>
              <a:spcPct val="0"/>
            </a:spcBef>
            <a:spcAft>
              <a:spcPct val="15000"/>
            </a:spcAft>
            <a:buNone/>
          </a:pPr>
          <a:r>
            <a:rPr lang="it-IT" sz="1600" b="1" kern="1200" dirty="0">
              <a:solidFill>
                <a:schemeClr val="accent1"/>
              </a:solidFill>
            </a:rPr>
            <a:t> continuative precedenti la richiesta di tesseramento;</a:t>
          </a:r>
        </a:p>
        <a:p>
          <a:pPr marL="171450" lvl="1" indent="-171450" algn="l" defTabSz="711200">
            <a:lnSpc>
              <a:spcPct val="90000"/>
            </a:lnSpc>
            <a:spcBef>
              <a:spcPct val="0"/>
            </a:spcBef>
            <a:spcAft>
              <a:spcPct val="15000"/>
            </a:spcAft>
            <a:buChar char="•"/>
          </a:pPr>
          <a:r>
            <a:rPr lang="it-IT" sz="1600" b="1" kern="1200" dirty="0">
              <a:solidFill>
                <a:schemeClr val="accent1"/>
              </a:solidFill>
            </a:rPr>
            <a:t>Documento identificativo del calciatore e degli esercenti la potestà genitoriale;</a:t>
          </a:r>
        </a:p>
        <a:p>
          <a:pPr marL="171450" lvl="1" indent="-171450" algn="l" defTabSz="711200">
            <a:lnSpc>
              <a:spcPct val="90000"/>
            </a:lnSpc>
            <a:spcBef>
              <a:spcPct val="0"/>
            </a:spcBef>
            <a:spcAft>
              <a:spcPct val="15000"/>
            </a:spcAft>
            <a:buChar char="•"/>
          </a:pPr>
          <a:r>
            <a:rPr lang="it-IT" sz="1600" b="1" kern="1200" dirty="0">
              <a:solidFill>
                <a:schemeClr val="accent1"/>
              </a:solidFill>
            </a:rPr>
            <a:t>Dichiarazione attestante eventuali precedenti tesseramenti all’estero</a:t>
          </a:r>
        </a:p>
        <a:p>
          <a:pPr marL="171450" lvl="1" indent="-171450" algn="ctr" defTabSz="711200">
            <a:lnSpc>
              <a:spcPct val="90000"/>
            </a:lnSpc>
            <a:spcBef>
              <a:spcPct val="0"/>
            </a:spcBef>
            <a:spcAft>
              <a:spcPct val="15000"/>
            </a:spcAft>
            <a:buNone/>
          </a:pPr>
          <a:r>
            <a:rPr lang="it-IT" sz="1600" b="1" i="1" kern="1200" dirty="0">
              <a:solidFill>
                <a:schemeClr val="accent1"/>
              </a:solidFill>
            </a:rPr>
            <a:t>In caso di calciatore in affido vanno aggiunti i seguenti documenti:</a:t>
          </a:r>
        </a:p>
        <a:p>
          <a:pPr marL="171450" lvl="1" indent="-171450" algn="l" defTabSz="711200">
            <a:lnSpc>
              <a:spcPct val="90000"/>
            </a:lnSpc>
            <a:spcBef>
              <a:spcPct val="0"/>
            </a:spcBef>
            <a:spcAft>
              <a:spcPct val="15000"/>
            </a:spcAft>
            <a:buChar char="•"/>
          </a:pPr>
          <a:r>
            <a:rPr lang="it-IT" sz="1600" b="1" kern="1200" dirty="0">
              <a:solidFill>
                <a:schemeClr val="accent1"/>
              </a:solidFill>
            </a:rPr>
            <a:t>Provvedimento dell’Autorità giudiziaria relativo alla nomina del tutore</a:t>
          </a:r>
        </a:p>
        <a:p>
          <a:pPr marL="171450" lvl="1" indent="-171450" algn="l" defTabSz="711200">
            <a:lnSpc>
              <a:spcPct val="90000"/>
            </a:lnSpc>
            <a:spcBef>
              <a:spcPct val="0"/>
            </a:spcBef>
            <a:spcAft>
              <a:spcPct val="15000"/>
            </a:spcAft>
            <a:buChar char="•"/>
          </a:pPr>
          <a:r>
            <a:rPr lang="it-IT" sz="1600" b="1" kern="1200" dirty="0">
              <a:solidFill>
                <a:schemeClr val="accent1"/>
              </a:solidFill>
            </a:rPr>
            <a:t>Autocertificazione del tutore relativa alla dimora/residenza e al mantenimento/cura del minore </a:t>
          </a:r>
        </a:p>
      </dsp:txBody>
      <dsp:txXfrm>
        <a:off x="2124752" y="216370"/>
        <a:ext cx="3999419" cy="4330652"/>
      </dsp:txXfrm>
    </dsp:sp>
    <dsp:sp modelId="{9725E653-9580-4CBE-B72B-3589CAD05276}">
      <dsp:nvSpPr>
        <dsp:cNvPr id="0" name=""/>
        <dsp:cNvSpPr/>
      </dsp:nvSpPr>
      <dsp:spPr>
        <a:xfrm>
          <a:off x="90101" y="2235"/>
          <a:ext cx="1851850" cy="4761146"/>
        </a:xfrm>
        <a:prstGeom prst="round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54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it-IT" sz="1700" b="1" kern="1200" dirty="0">
              <a:solidFill>
                <a:schemeClr val="accent2"/>
              </a:solidFill>
            </a:rPr>
            <a:t>Società dilettantistiche e  Società professionistiche vincoli annuali </a:t>
          </a:r>
        </a:p>
        <a:p>
          <a:pPr marL="0" lvl="0" indent="0" algn="ctr" defTabSz="755650">
            <a:lnSpc>
              <a:spcPct val="90000"/>
            </a:lnSpc>
            <a:spcBef>
              <a:spcPct val="0"/>
            </a:spcBef>
            <a:spcAft>
              <a:spcPct val="35000"/>
            </a:spcAft>
            <a:buNone/>
          </a:pPr>
          <a:r>
            <a:rPr lang="it-IT" sz="1700" b="1" kern="1200" dirty="0">
              <a:solidFill>
                <a:schemeClr val="accent2"/>
              </a:solidFill>
            </a:rPr>
            <a:t>(I giovani di serie saranno gestiti dalla Lega competente)</a:t>
          </a:r>
          <a:endParaRPr lang="it-IT" sz="1700" kern="1200" dirty="0"/>
        </a:p>
      </dsp:txBody>
      <dsp:txXfrm>
        <a:off x="180501" y="92635"/>
        <a:ext cx="1671050" cy="458034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6400" cy="49839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1"/>
            <a:ext cx="2946400" cy="498395"/>
          </a:xfrm>
          <a:prstGeom prst="rect">
            <a:avLst/>
          </a:prstGeom>
        </p:spPr>
        <p:txBody>
          <a:bodyPr vert="horz" lIns="91440" tIns="45720" rIns="91440" bIns="45720" rtlCol="0"/>
          <a:lstStyle>
            <a:lvl1pPr algn="r">
              <a:defRPr sz="1200"/>
            </a:lvl1pPr>
          </a:lstStyle>
          <a:p>
            <a:fld id="{8EEED469-1503-4FA9-862E-D0D2C9CB7960}" type="datetimeFigureOut">
              <a:rPr lang="it-IT" smtClean="0"/>
              <a:t>27/08/2020</a:t>
            </a:fld>
            <a:endParaRPr lang="it-IT"/>
          </a:p>
        </p:txBody>
      </p:sp>
      <p:sp>
        <p:nvSpPr>
          <p:cNvPr id="4" name="Segnaposto immagin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7612"/>
            <a:ext cx="5438775" cy="3907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243"/>
            <a:ext cx="2946400" cy="49839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243"/>
            <a:ext cx="2946400" cy="498395"/>
          </a:xfrm>
          <a:prstGeom prst="rect">
            <a:avLst/>
          </a:prstGeom>
        </p:spPr>
        <p:txBody>
          <a:bodyPr vert="horz" lIns="91440" tIns="45720" rIns="91440" bIns="45720" rtlCol="0" anchor="b"/>
          <a:lstStyle>
            <a:lvl1pPr algn="r">
              <a:defRPr sz="1200"/>
            </a:lvl1pPr>
          </a:lstStyle>
          <a:p>
            <a:fld id="{49598BDF-2EE8-4874-983B-75F790CCAF48}" type="slidenum">
              <a:rPr lang="it-IT" smtClean="0"/>
              <a:t>‹N›</a:t>
            </a:fld>
            <a:endParaRPr lang="it-IT"/>
          </a:p>
        </p:txBody>
      </p:sp>
    </p:spTree>
    <p:extLst>
      <p:ext uri="{BB962C8B-B14F-4D97-AF65-F5344CB8AC3E}">
        <p14:creationId xmlns:p14="http://schemas.microsoft.com/office/powerpoint/2010/main" val="1179005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4A753E1-3675-4C21-BADB-74FE8F7BB014}" type="datetimeFigureOut">
              <a:rPr lang="it-IT" smtClean="0"/>
              <a:t>27/08/2020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1165535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4A753E1-3675-4C21-BADB-74FE8F7BB014}" type="datetimeFigureOut">
              <a:rPr lang="it-IT" smtClean="0"/>
              <a:t>27/08/2020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239027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4A753E1-3675-4C21-BADB-74FE8F7BB014}" type="datetimeFigureOut">
              <a:rPr lang="it-IT" smtClean="0"/>
              <a:t>27/08/2020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2432828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4A753E1-3675-4C21-BADB-74FE8F7BB014}" type="datetimeFigureOut">
              <a:rPr lang="it-IT" smtClean="0"/>
              <a:t>27/08/2020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296966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4A753E1-3675-4C21-BADB-74FE8F7BB014}" type="datetimeFigureOut">
              <a:rPr lang="it-IT" smtClean="0"/>
              <a:t>27/08/2020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2580587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4A753E1-3675-4C21-BADB-74FE8F7BB014}" type="datetimeFigureOut">
              <a:rPr lang="it-IT" smtClean="0"/>
              <a:t>27/08/2020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133489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4A753E1-3675-4C21-BADB-74FE8F7BB014}" type="datetimeFigureOut">
              <a:rPr lang="it-IT" smtClean="0"/>
              <a:t>27/08/2020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314430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4A753E1-3675-4C21-BADB-74FE8F7BB014}" type="datetimeFigureOut">
              <a:rPr lang="it-IT" smtClean="0"/>
              <a:t>27/08/2020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343608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4A753E1-3675-4C21-BADB-74FE8F7BB014}" type="datetimeFigureOut">
              <a:rPr lang="it-IT" smtClean="0"/>
              <a:t>27/08/2020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171410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753E1-3675-4C21-BADB-74FE8F7BB014}" type="datetimeFigureOut">
              <a:rPr lang="it-IT" smtClean="0"/>
              <a:t>27/08/2020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319397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223548BA-552D-4EF3-A167-F734AA21FA34}"/>
              </a:ext>
            </a:extLst>
          </p:cNvPr>
          <p:cNvSpPr/>
          <p:nvPr userDrawn="1"/>
        </p:nvSpPr>
        <p:spPr>
          <a:xfrm>
            <a:off x="0" y="6254310"/>
            <a:ext cx="9144000" cy="36512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6" name="Immagine 1">
            <a:extLst>
              <a:ext uri="{FF2B5EF4-FFF2-40B4-BE49-F238E27FC236}">
                <a16:creationId xmlns:a16="http://schemas.microsoft.com/office/drawing/2014/main" id="{2C812D27-3B1F-4A89-8CBD-C1703743ED3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7266" y="6062946"/>
            <a:ext cx="747852" cy="747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egnaposto numero diapositiva 4">
            <a:extLst>
              <a:ext uri="{FF2B5EF4-FFF2-40B4-BE49-F238E27FC236}">
                <a16:creationId xmlns:a16="http://schemas.microsoft.com/office/drawing/2014/main" id="{20F8491F-466F-451A-A8CF-80A270783FF7}"/>
              </a:ext>
            </a:extLst>
          </p:cNvPr>
          <p:cNvSpPr>
            <a:spLocks noGrp="1"/>
          </p:cNvSpPr>
          <p:nvPr>
            <p:ph type="sldNum" sz="quarter" idx="12"/>
          </p:nvPr>
        </p:nvSpPr>
        <p:spPr>
          <a:xfrm>
            <a:off x="6699334" y="6259675"/>
            <a:ext cx="2057400" cy="365125"/>
          </a:xfrm>
        </p:spPr>
        <p:txBody>
          <a:bodyPr/>
          <a:lstStyle>
            <a:lvl1pPr>
              <a:defRPr b="1">
                <a:solidFill>
                  <a:schemeClr val="bg1"/>
                </a:solidFill>
              </a:defRPr>
            </a:lvl1pPr>
          </a:lstStyle>
          <a:p>
            <a:fld id="{B444D64A-5136-455E-A443-610F7F541BE2}" type="slidenum">
              <a:rPr lang="it-IT" smtClean="0"/>
              <a:pPr/>
              <a:t>‹N›</a:t>
            </a:fld>
            <a:endParaRPr lang="it-IT" dirty="0"/>
          </a:p>
        </p:txBody>
      </p:sp>
    </p:spTree>
    <p:extLst>
      <p:ext uri="{BB962C8B-B14F-4D97-AF65-F5344CB8AC3E}">
        <p14:creationId xmlns:p14="http://schemas.microsoft.com/office/powerpoint/2010/main" val="401503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4A753E1-3675-4C21-BADB-74FE8F7BB014}" type="datetimeFigureOut">
              <a:rPr lang="it-IT" smtClean="0"/>
              <a:t>27/08/2020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44D64A-5136-455E-A443-610F7F541BE2}" type="slidenum">
              <a:rPr lang="it-IT" smtClean="0"/>
              <a:t>‹N›</a:t>
            </a:fld>
            <a:endParaRPr lang="it-IT"/>
          </a:p>
        </p:txBody>
      </p:sp>
    </p:spTree>
    <p:extLst>
      <p:ext uri="{BB962C8B-B14F-4D97-AF65-F5344CB8AC3E}">
        <p14:creationId xmlns:p14="http://schemas.microsoft.com/office/powerpoint/2010/main" val="42810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753E1-3675-4C21-BADB-74FE8F7BB014}" type="datetimeFigureOut">
              <a:rPr lang="it-IT" smtClean="0"/>
              <a:t>27/08/2020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4D64A-5136-455E-A443-610F7F541BE2}" type="slidenum">
              <a:rPr lang="it-IT" smtClean="0"/>
              <a:t>‹N›</a:t>
            </a:fld>
            <a:endParaRPr lang="it-IT"/>
          </a:p>
        </p:txBody>
      </p:sp>
    </p:spTree>
    <p:extLst>
      <p:ext uri="{BB962C8B-B14F-4D97-AF65-F5344CB8AC3E}">
        <p14:creationId xmlns:p14="http://schemas.microsoft.com/office/powerpoint/2010/main" val="489076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2"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tesseramento@pec.comitatoregionalelombardia.it" TargetMode="External"/><Relationship Id="rId7" Type="http://schemas.openxmlformats.org/officeDocument/2006/relationships/hyperlink" Target="mailto:supportotecnico@figc.it" TargetMode="External"/><Relationship Id="rId2" Type="http://schemas.openxmlformats.org/officeDocument/2006/relationships/hyperlink" Target="mailto:tesseramentocrl@lnd.it" TargetMode="External"/><Relationship Id="rId1" Type="http://schemas.openxmlformats.org/officeDocument/2006/relationships/slideLayout" Target="../slideLayouts/slideLayout4.xml"/><Relationship Id="rId6" Type="http://schemas.openxmlformats.org/officeDocument/2006/relationships/hyperlink" Target="mailto:deroghe.sgs@figc.it" TargetMode="External"/><Relationship Id="rId5" Type="http://schemas.openxmlformats.org/officeDocument/2006/relationships/hyperlink" Target="mailto:commissioneminori@figc.it" TargetMode="External"/><Relationship Id="rId4" Type="http://schemas.openxmlformats.org/officeDocument/2006/relationships/hyperlink" Target="mailto:tesseramento@figc.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49DFA3CB-6E3E-4D56-B459-749FCE117C5B}"/>
              </a:ext>
            </a:extLst>
          </p:cNvPr>
          <p:cNvSpPr/>
          <p:nvPr/>
        </p:nvSpPr>
        <p:spPr>
          <a:xfrm>
            <a:off x="-1" y="3794984"/>
            <a:ext cx="9144000" cy="26103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accent2"/>
                </a:solidFill>
              </a:rPr>
              <a:t>Procedure di tesseramento dei calciatori minori per la Stagione Sportiva</a:t>
            </a:r>
          </a:p>
          <a:p>
            <a:pPr algn="ctr"/>
            <a:r>
              <a:rPr lang="it-IT" sz="2800" b="1" dirty="0">
                <a:solidFill>
                  <a:schemeClr val="accent2"/>
                </a:solidFill>
              </a:rPr>
              <a:t> 2020/2021</a:t>
            </a:r>
          </a:p>
        </p:txBody>
      </p:sp>
      <p:pic>
        <p:nvPicPr>
          <p:cNvPr id="1026" name="Immagine 1">
            <a:extLst>
              <a:ext uri="{FF2B5EF4-FFF2-40B4-BE49-F238E27FC236}">
                <a16:creationId xmlns:a16="http://schemas.microsoft.com/office/drawing/2014/main" id="{3A7CAAEE-2650-4C29-A270-7DF34800B5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3687" y="882502"/>
            <a:ext cx="2576623" cy="2395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042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A9AD662-E642-4030-8205-3B91780411FF}"/>
              </a:ext>
            </a:extLst>
          </p:cNvPr>
          <p:cNvSpPr/>
          <p:nvPr/>
        </p:nvSpPr>
        <p:spPr>
          <a:xfrm>
            <a:off x="911706" y="915893"/>
            <a:ext cx="3138544" cy="6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050" b="1" dirty="0"/>
              <a:t>TESSERAMENTO CALCIATORI MINORENNI STRANIERI CON IUS SOLI SPORTIVA</a:t>
            </a:r>
            <a:r>
              <a:rPr lang="it-IT" sz="825" b="1" dirty="0"/>
              <a:t> </a:t>
            </a:r>
          </a:p>
          <a:p>
            <a:pPr algn="ctr"/>
            <a:r>
              <a:rPr lang="it-IT" sz="825" b="1" dirty="0"/>
              <a:t>(</a:t>
            </a:r>
            <a:r>
              <a:rPr lang="it-IT" sz="788" b="1" dirty="0"/>
              <a:t>N.B. TUTTI GLI STRANIERI SOTTO </a:t>
            </a:r>
            <a:r>
              <a:rPr lang="it-IT" sz="825" b="1" dirty="0"/>
              <a:t>I 10 ANNI POSSONO ADERIRE ALLA IUS SOLI SPORTIVA</a:t>
            </a:r>
            <a:r>
              <a:rPr lang="it-IT" sz="1050" b="1" dirty="0"/>
              <a:t>)</a:t>
            </a:r>
          </a:p>
        </p:txBody>
      </p:sp>
      <p:sp>
        <p:nvSpPr>
          <p:cNvPr id="3" name="Rettangolo 2">
            <a:extLst>
              <a:ext uri="{FF2B5EF4-FFF2-40B4-BE49-F238E27FC236}">
                <a16:creationId xmlns:a16="http://schemas.microsoft.com/office/drawing/2014/main" id="{7FBECC6C-B0D0-4D4E-B781-8005974F9BEC}"/>
              </a:ext>
            </a:extLst>
          </p:cNvPr>
          <p:cNvSpPr/>
          <p:nvPr/>
        </p:nvSpPr>
        <p:spPr>
          <a:xfrm>
            <a:off x="911706" y="1702657"/>
            <a:ext cx="3138544" cy="6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PRIMO TESSERAMENTO DI CALCIATORI MINORENNI ITALIANI NON PROVENIENTI DA FEDERAZIONE ESTERA</a:t>
            </a:r>
          </a:p>
        </p:txBody>
      </p:sp>
      <p:sp>
        <p:nvSpPr>
          <p:cNvPr id="4" name="Rettangolo 3">
            <a:extLst>
              <a:ext uri="{FF2B5EF4-FFF2-40B4-BE49-F238E27FC236}">
                <a16:creationId xmlns:a16="http://schemas.microsoft.com/office/drawing/2014/main" id="{A8BDE003-3380-491D-A61C-95642EB49A42}"/>
              </a:ext>
            </a:extLst>
          </p:cNvPr>
          <p:cNvSpPr/>
          <p:nvPr/>
        </p:nvSpPr>
        <p:spPr>
          <a:xfrm>
            <a:off x="911707" y="2489421"/>
            <a:ext cx="3138544" cy="6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RINNOVI TESSERAMENTI ITALIANI E STRANIERI</a:t>
            </a:r>
          </a:p>
        </p:txBody>
      </p:sp>
      <p:sp>
        <p:nvSpPr>
          <p:cNvPr id="6" name="Rettangolo 5">
            <a:extLst>
              <a:ext uri="{FF2B5EF4-FFF2-40B4-BE49-F238E27FC236}">
                <a16:creationId xmlns:a16="http://schemas.microsoft.com/office/drawing/2014/main" id="{0C047D05-CE05-495A-A1C5-F3C78B2359B4}"/>
              </a:ext>
            </a:extLst>
          </p:cNvPr>
          <p:cNvSpPr/>
          <p:nvPr/>
        </p:nvSpPr>
        <p:spPr>
          <a:xfrm>
            <a:off x="4953893" y="1028753"/>
            <a:ext cx="3138544" cy="6480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PRIMO TESSERAMENTO STRANIERI CALCIATORI MINORENNI SOPRA I 10 ANNI ART.19 FIFA</a:t>
            </a:r>
          </a:p>
        </p:txBody>
      </p:sp>
      <p:sp>
        <p:nvSpPr>
          <p:cNvPr id="7" name="Rettangolo 6">
            <a:extLst>
              <a:ext uri="{FF2B5EF4-FFF2-40B4-BE49-F238E27FC236}">
                <a16:creationId xmlns:a16="http://schemas.microsoft.com/office/drawing/2014/main" id="{18AAEC54-9006-4FE2-AD06-440E85960CCF}"/>
              </a:ext>
            </a:extLst>
          </p:cNvPr>
          <p:cNvSpPr/>
          <p:nvPr/>
        </p:nvSpPr>
        <p:spPr>
          <a:xfrm>
            <a:off x="4953893" y="1782813"/>
            <a:ext cx="3138544" cy="6480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PRIMO TESSERAMENTO STRANIERI SOPRA I 10 ANNI SECONDO LEGGE DI BILANCIO 2018</a:t>
            </a:r>
          </a:p>
        </p:txBody>
      </p:sp>
      <p:sp>
        <p:nvSpPr>
          <p:cNvPr id="8" name="Rettangolo 7">
            <a:extLst>
              <a:ext uri="{FF2B5EF4-FFF2-40B4-BE49-F238E27FC236}">
                <a16:creationId xmlns:a16="http://schemas.microsoft.com/office/drawing/2014/main" id="{D3AB23CD-0AF3-4C39-98FC-5E6E55CF7099}"/>
              </a:ext>
            </a:extLst>
          </p:cNvPr>
          <p:cNvSpPr/>
          <p:nvPr/>
        </p:nvSpPr>
        <p:spPr>
          <a:xfrm>
            <a:off x="4953893" y="3257126"/>
            <a:ext cx="3138544" cy="6480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TESSERAMENTO GIOCATORI SOPRA I 10 ANNI PROVENIENTI DA FEDERAZIONE ESTERA</a:t>
            </a:r>
          </a:p>
        </p:txBody>
      </p:sp>
      <p:sp>
        <p:nvSpPr>
          <p:cNvPr id="10" name="Rettangolo 9">
            <a:extLst>
              <a:ext uri="{FF2B5EF4-FFF2-40B4-BE49-F238E27FC236}">
                <a16:creationId xmlns:a16="http://schemas.microsoft.com/office/drawing/2014/main" id="{8309802E-E3FA-4FAD-8457-D5E039EBAFB5}"/>
              </a:ext>
            </a:extLst>
          </p:cNvPr>
          <p:cNvSpPr/>
          <p:nvPr/>
        </p:nvSpPr>
        <p:spPr>
          <a:xfrm>
            <a:off x="4953893" y="2525400"/>
            <a:ext cx="3138544" cy="64800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dirty="0"/>
              <a:t>PRIMO TESSERAMENTO GIOCATORI STRANIERI MAGGIORENNI</a:t>
            </a:r>
          </a:p>
        </p:txBody>
      </p:sp>
      <p:sp>
        <p:nvSpPr>
          <p:cNvPr id="11" name="Freccia in giù 10">
            <a:extLst>
              <a:ext uri="{FF2B5EF4-FFF2-40B4-BE49-F238E27FC236}">
                <a16:creationId xmlns:a16="http://schemas.microsoft.com/office/drawing/2014/main" id="{5052D888-B342-475A-B1E4-167438342B28}"/>
              </a:ext>
            </a:extLst>
          </p:cNvPr>
          <p:cNvSpPr/>
          <p:nvPr/>
        </p:nvSpPr>
        <p:spPr>
          <a:xfrm>
            <a:off x="2097737" y="3181537"/>
            <a:ext cx="766482" cy="943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2" name="Rettangolo con angoli arrotondati 11">
            <a:extLst>
              <a:ext uri="{FF2B5EF4-FFF2-40B4-BE49-F238E27FC236}">
                <a16:creationId xmlns:a16="http://schemas.microsoft.com/office/drawing/2014/main" id="{EFDCA586-2C2F-45F5-9C3D-1B1B6149258F}"/>
              </a:ext>
            </a:extLst>
          </p:cNvPr>
          <p:cNvSpPr/>
          <p:nvPr/>
        </p:nvSpPr>
        <p:spPr>
          <a:xfrm>
            <a:off x="911707" y="4213751"/>
            <a:ext cx="3138544" cy="16135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b="1" i="1" dirty="0"/>
              <a:t>COMPETENZA COMITATO REGIONALE LOMBARDIA</a:t>
            </a:r>
          </a:p>
          <a:p>
            <a:pPr algn="ctr"/>
            <a:endParaRPr lang="it-IT" sz="1350" dirty="0"/>
          </a:p>
          <a:p>
            <a:pPr algn="ctr"/>
            <a:r>
              <a:rPr lang="it-IT" sz="1350" dirty="0"/>
              <a:t>INSERIMENTO PRATICHE AREA SOCIETA’</a:t>
            </a:r>
            <a:br>
              <a:rPr lang="it-IT" sz="1350" dirty="0"/>
            </a:br>
            <a:r>
              <a:rPr lang="it-IT" sz="1350" dirty="0"/>
              <a:t>iscrizioni.lnd.it </a:t>
            </a:r>
          </a:p>
        </p:txBody>
      </p:sp>
      <p:sp>
        <p:nvSpPr>
          <p:cNvPr id="13" name="Rettangolo 12">
            <a:extLst>
              <a:ext uri="{FF2B5EF4-FFF2-40B4-BE49-F238E27FC236}">
                <a16:creationId xmlns:a16="http://schemas.microsoft.com/office/drawing/2014/main" id="{EC3B1B14-A9DF-4D66-9A40-44123100A760}"/>
              </a:ext>
            </a:extLst>
          </p:cNvPr>
          <p:cNvSpPr/>
          <p:nvPr/>
        </p:nvSpPr>
        <p:spPr>
          <a:xfrm>
            <a:off x="4298015" y="4723825"/>
            <a:ext cx="4450298" cy="95823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it-IT" sz="1350" b="1" i="1" dirty="0"/>
              <a:t>COMPETENZA UFFICIO CENTRALE FIGC</a:t>
            </a:r>
          </a:p>
          <a:p>
            <a:pPr algn="ctr"/>
            <a:endParaRPr lang="it-IT" sz="1350" dirty="0"/>
          </a:p>
          <a:p>
            <a:pPr algn="ctr"/>
            <a:r>
              <a:rPr lang="it-IT" sz="1350" dirty="0"/>
              <a:t>INSERIMENTO PRATICHE PORTALE FIGC</a:t>
            </a:r>
          </a:p>
          <a:p>
            <a:pPr algn="ctr"/>
            <a:r>
              <a:rPr lang="it-IT" sz="1350" dirty="0"/>
              <a:t>portaleservizi.figc.it</a:t>
            </a:r>
          </a:p>
        </p:txBody>
      </p:sp>
      <p:sp>
        <p:nvSpPr>
          <p:cNvPr id="14" name="Freccia in giù 13">
            <a:extLst>
              <a:ext uri="{FF2B5EF4-FFF2-40B4-BE49-F238E27FC236}">
                <a16:creationId xmlns:a16="http://schemas.microsoft.com/office/drawing/2014/main" id="{70636D5D-0574-4480-A892-C046C8C5CCBE}"/>
              </a:ext>
            </a:extLst>
          </p:cNvPr>
          <p:cNvSpPr/>
          <p:nvPr/>
        </p:nvSpPr>
        <p:spPr>
          <a:xfrm>
            <a:off x="6212535" y="3990476"/>
            <a:ext cx="621258" cy="648000"/>
          </a:xfrm>
          <a:prstGeom prst="downArrow">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5" name="Rettangolo 14">
            <a:extLst>
              <a:ext uri="{FF2B5EF4-FFF2-40B4-BE49-F238E27FC236}">
                <a16:creationId xmlns:a16="http://schemas.microsoft.com/office/drawing/2014/main" id="{05CA9145-E18C-49D2-9737-CB22335C8A94}"/>
              </a:ext>
            </a:extLst>
          </p:cNvPr>
          <p:cNvSpPr/>
          <p:nvPr/>
        </p:nvSpPr>
        <p:spPr>
          <a:xfrm>
            <a:off x="80682" y="915893"/>
            <a:ext cx="583260" cy="4911391"/>
          </a:xfrm>
          <a:prstGeom prst="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algn="ctr"/>
            <a:r>
              <a:rPr lang="it-IT" b="1" dirty="0">
                <a:effectLst>
                  <a:outerShdw blurRad="38100" dist="38100" dir="2700000" algn="tl">
                    <a:srgbClr val="000000">
                      <a:alpha val="43137"/>
                    </a:srgbClr>
                  </a:outerShdw>
                </a:effectLst>
              </a:rPr>
              <a:t>SCHEMA RIASSUNTIVO COMPETENZA PRATICHE</a:t>
            </a:r>
          </a:p>
        </p:txBody>
      </p:sp>
    </p:spTree>
    <p:extLst>
      <p:ext uri="{BB962C8B-B14F-4D97-AF65-F5344CB8AC3E}">
        <p14:creationId xmlns:p14="http://schemas.microsoft.com/office/powerpoint/2010/main" val="255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B36ECC-6F7E-4708-B9E8-E8A47DE2056B}"/>
              </a:ext>
            </a:extLst>
          </p:cNvPr>
          <p:cNvSpPr>
            <a:spLocks noGrp="1"/>
          </p:cNvSpPr>
          <p:nvPr>
            <p:ph type="title"/>
          </p:nvPr>
        </p:nvSpPr>
        <p:spPr>
          <a:xfrm>
            <a:off x="1143000" y="939710"/>
            <a:ext cx="6858000" cy="770804"/>
          </a:xfrm>
        </p:spPr>
        <p:txBody>
          <a:bodyPr>
            <a:normAutofit fontScale="90000"/>
          </a:bodyPr>
          <a:lstStyle/>
          <a:p>
            <a:pPr algn="ctr"/>
            <a:r>
              <a:rPr lang="it-IT" b="1" i="1" dirty="0">
                <a:effectLst>
                  <a:outerShdw blurRad="38100" dist="38100" dir="2700000" algn="tl">
                    <a:srgbClr val="000000">
                      <a:alpha val="43137"/>
                    </a:srgbClr>
                  </a:outerShdw>
                </a:effectLst>
              </a:rPr>
              <a:t>CONTATTI UTILI TESSERAMENTO</a:t>
            </a:r>
            <a:endParaRPr lang="it-IT" u="sng" dirty="0">
              <a:solidFill>
                <a:srgbClr val="FF0000"/>
              </a:solidFill>
            </a:endParaRPr>
          </a:p>
        </p:txBody>
      </p:sp>
      <p:sp>
        <p:nvSpPr>
          <p:cNvPr id="3" name="Segnaposto contenuto 2">
            <a:extLst>
              <a:ext uri="{FF2B5EF4-FFF2-40B4-BE49-F238E27FC236}">
                <a16:creationId xmlns:a16="http://schemas.microsoft.com/office/drawing/2014/main" id="{A38C9067-8F8E-41AE-8B19-66209673BC9F}"/>
              </a:ext>
            </a:extLst>
          </p:cNvPr>
          <p:cNvSpPr>
            <a:spLocks noGrp="1"/>
          </p:cNvSpPr>
          <p:nvPr>
            <p:ph sz="half" idx="1"/>
          </p:nvPr>
        </p:nvSpPr>
        <p:spPr>
          <a:xfrm>
            <a:off x="363070" y="2226469"/>
            <a:ext cx="3965018" cy="2125972"/>
          </a:xfrm>
        </p:spPr>
        <p:style>
          <a:lnRef idx="2">
            <a:schemeClr val="accent1">
              <a:shade val="50000"/>
            </a:schemeClr>
          </a:lnRef>
          <a:fillRef idx="1">
            <a:schemeClr val="accent1"/>
          </a:fillRef>
          <a:effectRef idx="0">
            <a:schemeClr val="accent1"/>
          </a:effectRef>
          <a:fontRef idx="minor">
            <a:schemeClr val="lt1"/>
          </a:fontRef>
        </p:style>
        <p:txBody>
          <a:bodyPr>
            <a:normAutofit fontScale="25000" lnSpcReduction="20000"/>
          </a:bodyPr>
          <a:lstStyle/>
          <a:p>
            <a:r>
              <a:rPr lang="it-IT" sz="6000" dirty="0"/>
              <a:t>PRATICHE DI COMPETENZA C.R.L.</a:t>
            </a:r>
          </a:p>
          <a:p>
            <a:pPr marL="0" indent="0" algn="ctr">
              <a:buNone/>
            </a:pPr>
            <a:br>
              <a:rPr lang="it-IT" sz="7200" dirty="0"/>
            </a:br>
            <a:r>
              <a:rPr lang="it-IT" sz="7200" dirty="0"/>
              <a:t>0221722206 – 0221722207</a:t>
            </a:r>
            <a:br>
              <a:rPr lang="it-IT" sz="7200" dirty="0"/>
            </a:br>
            <a:r>
              <a:rPr lang="it-IT" sz="7200" dirty="0">
                <a:solidFill>
                  <a:schemeClr val="bg1"/>
                </a:solidFill>
                <a:hlinkClick r:id="rId2">
                  <a:extLst>
                    <a:ext uri="{A12FA001-AC4F-418D-AE19-62706E023703}">
                      <ahyp:hlinkClr xmlns:ahyp="http://schemas.microsoft.com/office/drawing/2018/hyperlinkcolor" val="tx"/>
                    </a:ext>
                  </a:extLst>
                </a:hlinkClick>
              </a:rPr>
              <a:t>tesseramentocrl@lnd.it</a:t>
            </a:r>
            <a:endParaRPr lang="it-IT" sz="7200" dirty="0">
              <a:solidFill>
                <a:schemeClr val="bg1"/>
              </a:solidFill>
            </a:endParaRPr>
          </a:p>
          <a:p>
            <a:pPr marL="0" indent="0" algn="ctr">
              <a:buNone/>
            </a:pPr>
            <a:endParaRPr lang="it-IT" sz="7200" dirty="0">
              <a:solidFill>
                <a:schemeClr val="bg1"/>
              </a:solidFill>
            </a:endParaRPr>
          </a:p>
          <a:p>
            <a:pPr marL="0" indent="0" algn="ctr">
              <a:buNone/>
            </a:pPr>
            <a:r>
              <a:rPr lang="it-IT" sz="5400" dirty="0">
                <a:solidFill>
                  <a:schemeClr val="bg1"/>
                </a:solidFill>
                <a:hlinkClick r:id="rId3">
                  <a:extLst>
                    <a:ext uri="{A12FA001-AC4F-418D-AE19-62706E023703}">
                      <ahyp:hlinkClr xmlns:ahyp="http://schemas.microsoft.com/office/drawing/2018/hyperlinkcolor" val="tx"/>
                    </a:ext>
                  </a:extLst>
                </a:hlinkClick>
              </a:rPr>
              <a:t>tesseramento@pec.comitatoregionalelombardia.it</a:t>
            </a:r>
            <a:endParaRPr lang="it-IT" sz="5400" dirty="0">
              <a:solidFill>
                <a:schemeClr val="bg1"/>
              </a:solidFill>
            </a:endParaRPr>
          </a:p>
          <a:p>
            <a:pPr marL="0" indent="0" algn="ctr">
              <a:buNone/>
            </a:pPr>
            <a:endParaRPr lang="it-IT" sz="1013" dirty="0"/>
          </a:p>
        </p:txBody>
      </p:sp>
      <p:sp>
        <p:nvSpPr>
          <p:cNvPr id="4" name="Segnaposto contenuto 3">
            <a:extLst>
              <a:ext uri="{FF2B5EF4-FFF2-40B4-BE49-F238E27FC236}">
                <a16:creationId xmlns:a16="http://schemas.microsoft.com/office/drawing/2014/main" id="{CD90BA58-D859-42E0-9ED3-ED50F5181ED3}"/>
              </a:ext>
            </a:extLst>
          </p:cNvPr>
          <p:cNvSpPr>
            <a:spLocks noGrp="1"/>
          </p:cNvSpPr>
          <p:nvPr>
            <p:ph sz="half" idx="2"/>
          </p:nvPr>
        </p:nvSpPr>
        <p:spPr>
          <a:xfrm>
            <a:off x="4614862" y="2226469"/>
            <a:ext cx="4316674" cy="3691823"/>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r>
              <a:rPr lang="it-IT" sz="6000" dirty="0"/>
              <a:t>PRATICHE DI COMPETENZA FIGC</a:t>
            </a:r>
          </a:p>
          <a:p>
            <a:pPr marL="0" indent="0">
              <a:buNone/>
            </a:pPr>
            <a:endParaRPr lang="it-IT" sz="3375" dirty="0"/>
          </a:p>
          <a:p>
            <a:pPr marL="0" indent="0" algn="ctr">
              <a:buNone/>
            </a:pPr>
            <a:r>
              <a:rPr lang="it-IT" sz="6000" dirty="0"/>
              <a:t>PRIMO TESSERAMENTO MAGGIORENNI STRANIERI</a:t>
            </a:r>
            <a:br>
              <a:rPr lang="it-IT" sz="4200" dirty="0"/>
            </a:br>
            <a:r>
              <a:rPr lang="it-IT" sz="6000" dirty="0">
                <a:hlinkClick r:id="rId4"/>
              </a:rPr>
              <a:t> tesseramento@figc.it</a:t>
            </a:r>
            <a:endParaRPr lang="it-IT" sz="6000" dirty="0"/>
          </a:p>
          <a:p>
            <a:pPr marL="0" indent="0" algn="ctr">
              <a:buNone/>
            </a:pPr>
            <a:r>
              <a:rPr lang="it-IT" sz="6000" dirty="0"/>
              <a:t>PRIMO TESSERAMENTO MINORENNI STRANIERI (LEGGE DI BILANCIO - ART.19 FIFA – ETC)</a:t>
            </a:r>
            <a:br>
              <a:rPr lang="it-IT" sz="6000" dirty="0"/>
            </a:br>
            <a:r>
              <a:rPr lang="it-IT" sz="6000" dirty="0">
                <a:hlinkClick r:id="rId5"/>
              </a:rPr>
              <a:t>commissioneminori@figc.it</a:t>
            </a:r>
            <a:endParaRPr lang="it-IT" sz="6000" dirty="0"/>
          </a:p>
          <a:p>
            <a:pPr marL="0" indent="0" algn="ctr">
              <a:buNone/>
            </a:pPr>
            <a:r>
              <a:rPr lang="it-IT" sz="6000" dirty="0"/>
              <a:t>SGS PER DEROGHE (RESIDENZA FUORI REGIONE)</a:t>
            </a:r>
            <a:br>
              <a:rPr lang="it-IT" sz="6000" dirty="0"/>
            </a:br>
            <a:r>
              <a:rPr lang="it-IT" sz="6000" dirty="0"/>
              <a:t> </a:t>
            </a:r>
            <a:r>
              <a:rPr lang="it-IT" sz="6000" dirty="0">
                <a:hlinkClick r:id="rId6"/>
              </a:rPr>
              <a:t>deroghe.sgs@figc.it</a:t>
            </a:r>
            <a:endParaRPr lang="it-IT" sz="6000" dirty="0"/>
          </a:p>
          <a:p>
            <a:pPr marL="0" indent="0" algn="ctr">
              <a:buNone/>
            </a:pPr>
            <a:endParaRPr lang="it-IT" sz="3375" dirty="0"/>
          </a:p>
          <a:p>
            <a:pPr marL="0" indent="0" algn="ctr">
              <a:buNone/>
            </a:pPr>
            <a:r>
              <a:rPr lang="it-IT" sz="8400" dirty="0"/>
              <a:t>PROBLEMATICHE TECNICHE NUOVO PORTALE FIGC</a:t>
            </a:r>
            <a:br>
              <a:rPr lang="it-IT" sz="8400" dirty="0"/>
            </a:br>
            <a:r>
              <a:rPr lang="it-IT" sz="8400" dirty="0">
                <a:hlinkClick r:id="rId7"/>
              </a:rPr>
              <a:t>supportotecnico@figc.it</a:t>
            </a:r>
            <a:endParaRPr lang="it-IT" sz="8400" dirty="0"/>
          </a:p>
          <a:p>
            <a:pPr marL="0" indent="0" algn="ctr">
              <a:buNone/>
            </a:pPr>
            <a:endParaRPr lang="it-IT" sz="8400" dirty="0"/>
          </a:p>
          <a:p>
            <a:pPr marL="0" indent="0">
              <a:buNone/>
            </a:pPr>
            <a:r>
              <a:rPr lang="it-IT" sz="4800" b="1" dirty="0">
                <a:solidFill>
                  <a:srgbClr val="FF0000"/>
                </a:solidFill>
              </a:rPr>
              <a:t>NELLA MAIL INDICARE SEMPRE UN NUMERO PER ESSERE RICONTATTATI </a:t>
            </a:r>
          </a:p>
        </p:txBody>
      </p:sp>
      <p:sp>
        <p:nvSpPr>
          <p:cNvPr id="5" name="Rettangolo 4">
            <a:extLst>
              <a:ext uri="{FF2B5EF4-FFF2-40B4-BE49-F238E27FC236}">
                <a16:creationId xmlns:a16="http://schemas.microsoft.com/office/drawing/2014/main" id="{B4B83E35-562F-407B-843B-B03309F3848E}"/>
              </a:ext>
            </a:extLst>
          </p:cNvPr>
          <p:cNvSpPr/>
          <p:nvPr/>
        </p:nvSpPr>
        <p:spPr>
          <a:xfrm>
            <a:off x="1143000" y="1575801"/>
            <a:ext cx="6858000" cy="323165"/>
          </a:xfrm>
          <a:prstGeom prst="rect">
            <a:avLst/>
          </a:prstGeom>
        </p:spPr>
        <p:txBody>
          <a:bodyPr wrap="square">
            <a:spAutoFit/>
          </a:bodyPr>
          <a:lstStyle/>
          <a:p>
            <a:pPr algn="ctr"/>
            <a:r>
              <a:rPr lang="it-IT" sz="1500" i="1" u="sng" dirty="0">
                <a:solidFill>
                  <a:srgbClr val="FF0000"/>
                </a:solidFill>
              </a:rPr>
              <a:t>Si prega di contattare gli uffici sotto indicati in base alla competenza della pratica</a:t>
            </a:r>
            <a:endParaRPr lang="it-IT" sz="1500" i="1" dirty="0"/>
          </a:p>
        </p:txBody>
      </p:sp>
    </p:spTree>
    <p:extLst>
      <p:ext uri="{BB962C8B-B14F-4D97-AF65-F5344CB8AC3E}">
        <p14:creationId xmlns:p14="http://schemas.microsoft.com/office/powerpoint/2010/main" val="397719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con angoli arrotondati 2">
            <a:extLst>
              <a:ext uri="{FF2B5EF4-FFF2-40B4-BE49-F238E27FC236}">
                <a16:creationId xmlns:a16="http://schemas.microsoft.com/office/drawing/2014/main" id="{3D8AF576-E4F7-42BD-B7A5-516745F0EF38}"/>
              </a:ext>
            </a:extLst>
          </p:cNvPr>
          <p:cNvSpPr/>
          <p:nvPr/>
        </p:nvSpPr>
        <p:spPr>
          <a:xfrm>
            <a:off x="1180773" y="1155032"/>
            <a:ext cx="6400800" cy="401910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a:extLst>
              <a:ext uri="{FF2B5EF4-FFF2-40B4-BE49-F238E27FC236}">
                <a16:creationId xmlns:a16="http://schemas.microsoft.com/office/drawing/2014/main" id="{B6FB6391-D719-4CFB-8B78-2A8BA8E7F18F}"/>
              </a:ext>
            </a:extLst>
          </p:cNvPr>
          <p:cNvSpPr txBox="1"/>
          <p:nvPr/>
        </p:nvSpPr>
        <p:spPr>
          <a:xfrm>
            <a:off x="2334686" y="1155032"/>
            <a:ext cx="7988968" cy="3077766"/>
          </a:xfrm>
          <a:prstGeom prst="rect">
            <a:avLst/>
          </a:prstGeom>
          <a:noFill/>
        </p:spPr>
        <p:txBody>
          <a:bodyPr wrap="square" rtlCol="0">
            <a:spAutoFit/>
          </a:bodyPr>
          <a:lstStyle/>
          <a:p>
            <a:endParaRPr lang="it-IT" dirty="0"/>
          </a:p>
          <a:p>
            <a:pPr algn="just"/>
            <a:endParaRPr lang="it-IT" dirty="0"/>
          </a:p>
          <a:p>
            <a:pPr algn="just"/>
            <a:endParaRPr lang="it-IT" dirty="0"/>
          </a:p>
          <a:p>
            <a:pPr marL="285750" indent="-285750" algn="just">
              <a:buClr>
                <a:schemeClr val="accent2"/>
              </a:buClr>
              <a:buFont typeface="Wingdings" panose="05000000000000000000" pitchFamily="2" charset="2"/>
              <a:buChar char="Ø"/>
            </a:pPr>
            <a:r>
              <a:rPr lang="it-IT" sz="2800" dirty="0">
                <a:solidFill>
                  <a:schemeClr val="accent2"/>
                </a:solidFill>
              </a:rPr>
              <a:t>Legge Ius Soli Sportivo</a:t>
            </a:r>
          </a:p>
          <a:p>
            <a:pPr algn="just">
              <a:buClr>
                <a:schemeClr val="accent2"/>
              </a:buClr>
            </a:pPr>
            <a:r>
              <a:rPr lang="it-IT" sz="2800" dirty="0">
                <a:solidFill>
                  <a:schemeClr val="accent2"/>
                </a:solidFill>
              </a:rPr>
              <a:t> </a:t>
            </a:r>
          </a:p>
          <a:p>
            <a:pPr marL="285750" indent="-285750" algn="just">
              <a:buClr>
                <a:schemeClr val="accent2"/>
              </a:buClr>
              <a:buFont typeface="Wingdings" panose="05000000000000000000" pitchFamily="2" charset="2"/>
              <a:buChar char="Ø"/>
            </a:pPr>
            <a:r>
              <a:rPr lang="it-IT" sz="2800" dirty="0">
                <a:solidFill>
                  <a:schemeClr val="accent2"/>
                </a:solidFill>
              </a:rPr>
              <a:t>Legge Bilancio 2018</a:t>
            </a:r>
          </a:p>
          <a:p>
            <a:pPr marL="285750" indent="-285750" algn="just">
              <a:buClr>
                <a:schemeClr val="accent2"/>
              </a:buClr>
              <a:buFont typeface="Wingdings" panose="05000000000000000000" pitchFamily="2" charset="2"/>
              <a:buChar char="Ø"/>
            </a:pPr>
            <a:endParaRPr lang="it-IT" sz="2800" dirty="0">
              <a:solidFill>
                <a:schemeClr val="accent2"/>
              </a:solidFill>
            </a:endParaRPr>
          </a:p>
          <a:p>
            <a:pPr marL="285750" indent="-285750" algn="just">
              <a:buClr>
                <a:schemeClr val="accent2"/>
              </a:buClr>
              <a:buFont typeface="Wingdings" panose="05000000000000000000" pitchFamily="2" charset="2"/>
              <a:buChar char="Ø"/>
            </a:pPr>
            <a:r>
              <a:rPr lang="it-IT" sz="2800" dirty="0">
                <a:solidFill>
                  <a:schemeClr val="accent2"/>
                </a:solidFill>
              </a:rPr>
              <a:t>Art. 19 Regolamento FIFA </a:t>
            </a:r>
            <a:endParaRPr lang="it-IT" dirty="0">
              <a:solidFill>
                <a:schemeClr val="accent2"/>
              </a:solidFill>
            </a:endParaRPr>
          </a:p>
        </p:txBody>
      </p:sp>
      <p:sp>
        <p:nvSpPr>
          <p:cNvPr id="4" name="CasellaDiTesto 3">
            <a:extLst>
              <a:ext uri="{FF2B5EF4-FFF2-40B4-BE49-F238E27FC236}">
                <a16:creationId xmlns:a16="http://schemas.microsoft.com/office/drawing/2014/main" id="{B7970C22-1FD2-4DAD-B410-EB54B439A85E}"/>
              </a:ext>
            </a:extLst>
          </p:cNvPr>
          <p:cNvSpPr txBox="1"/>
          <p:nvPr/>
        </p:nvSpPr>
        <p:spPr>
          <a:xfrm>
            <a:off x="0" y="74428"/>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SOMMARIO</a:t>
            </a:r>
          </a:p>
        </p:txBody>
      </p:sp>
    </p:spTree>
    <p:extLst>
      <p:ext uri="{BB962C8B-B14F-4D97-AF65-F5344CB8AC3E}">
        <p14:creationId xmlns:p14="http://schemas.microsoft.com/office/powerpoint/2010/main" val="645910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A4868FCD-A6C5-4979-8B1A-332594FB3A76}"/>
              </a:ext>
            </a:extLst>
          </p:cNvPr>
          <p:cNvGraphicFramePr/>
          <p:nvPr>
            <p:extLst>
              <p:ext uri="{D42A27DB-BD31-4B8C-83A1-F6EECF244321}">
                <p14:modId xmlns:p14="http://schemas.microsoft.com/office/powerpoint/2010/main" val="1553901549"/>
              </p:ext>
            </p:extLst>
          </p:nvPr>
        </p:nvGraphicFramePr>
        <p:xfrm>
          <a:off x="372553" y="1382035"/>
          <a:ext cx="3983665" cy="3132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CasellaDiTesto 21">
            <a:extLst>
              <a:ext uri="{FF2B5EF4-FFF2-40B4-BE49-F238E27FC236}">
                <a16:creationId xmlns:a16="http://schemas.microsoft.com/office/drawing/2014/main" id="{DAFFBE7F-F83E-4D96-8ABB-D4BDEAC019AE}"/>
              </a:ext>
            </a:extLst>
          </p:cNvPr>
          <p:cNvSpPr txBox="1"/>
          <p:nvPr/>
        </p:nvSpPr>
        <p:spPr>
          <a:xfrm>
            <a:off x="0" y="74428"/>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Legge IUS SOLI</a:t>
            </a:r>
          </a:p>
        </p:txBody>
      </p:sp>
      <p:sp>
        <p:nvSpPr>
          <p:cNvPr id="3" name="Rettangolo con angoli arrotondati 2">
            <a:extLst>
              <a:ext uri="{FF2B5EF4-FFF2-40B4-BE49-F238E27FC236}">
                <a16:creationId xmlns:a16="http://schemas.microsoft.com/office/drawing/2014/main" id="{C651791C-A348-4B13-9CDF-8A7EACCC9FD7}"/>
              </a:ext>
            </a:extLst>
          </p:cNvPr>
          <p:cNvSpPr/>
          <p:nvPr/>
        </p:nvSpPr>
        <p:spPr>
          <a:xfrm>
            <a:off x="542261" y="1844749"/>
            <a:ext cx="7836196" cy="316850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i="1" dirty="0">
                <a:solidFill>
                  <a:schemeClr val="accent2"/>
                </a:solidFill>
              </a:rPr>
              <a:t>La legge Ius Soli sportivo si applica ai minori non italiani che risultano regolarmente residenti in Italia da un periodo antecedente al decimo anno di età.</a:t>
            </a:r>
          </a:p>
        </p:txBody>
      </p:sp>
    </p:spTree>
    <p:extLst>
      <p:ext uri="{BB962C8B-B14F-4D97-AF65-F5344CB8AC3E}">
        <p14:creationId xmlns:p14="http://schemas.microsoft.com/office/powerpoint/2010/main" val="1130630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a:extLst>
              <a:ext uri="{FF2B5EF4-FFF2-40B4-BE49-F238E27FC236}">
                <a16:creationId xmlns:a16="http://schemas.microsoft.com/office/drawing/2014/main" id="{CD9EC98F-5A79-4607-90D5-B25FFE15D150}"/>
              </a:ext>
            </a:extLst>
          </p:cNvPr>
          <p:cNvSpPr/>
          <p:nvPr/>
        </p:nvSpPr>
        <p:spPr>
          <a:xfrm>
            <a:off x="6620540" y="2281303"/>
            <a:ext cx="2449032" cy="1947565"/>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it-IT" sz="1400" b="1" dirty="0">
                <a:solidFill>
                  <a:schemeClr val="accent2"/>
                </a:solidFill>
              </a:rPr>
              <a:t>Dematerializzazione documenti e autorizzazione ufficio tesseramento regionale tramite area società LND</a:t>
            </a:r>
          </a:p>
        </p:txBody>
      </p:sp>
      <p:graphicFrame>
        <p:nvGraphicFramePr>
          <p:cNvPr id="3" name="Diagramma 2">
            <a:extLst>
              <a:ext uri="{FF2B5EF4-FFF2-40B4-BE49-F238E27FC236}">
                <a16:creationId xmlns:a16="http://schemas.microsoft.com/office/drawing/2014/main" id="{93E38487-2273-4554-87AF-C5707F714099}"/>
              </a:ext>
            </a:extLst>
          </p:cNvPr>
          <p:cNvGraphicFramePr/>
          <p:nvPr>
            <p:extLst>
              <p:ext uri="{D42A27DB-BD31-4B8C-83A1-F6EECF244321}">
                <p14:modId xmlns:p14="http://schemas.microsoft.com/office/powerpoint/2010/main" val="4133309358"/>
              </p:ext>
            </p:extLst>
          </p:nvPr>
        </p:nvGraphicFramePr>
        <p:xfrm>
          <a:off x="428847"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a:extLst>
              <a:ext uri="{FF2B5EF4-FFF2-40B4-BE49-F238E27FC236}">
                <a16:creationId xmlns:a16="http://schemas.microsoft.com/office/drawing/2014/main" id="{C2553DAC-809C-472F-89BE-6FD41D77216A}"/>
              </a:ext>
            </a:extLst>
          </p:cNvPr>
          <p:cNvSpPr txBox="1"/>
          <p:nvPr/>
        </p:nvSpPr>
        <p:spPr>
          <a:xfrm>
            <a:off x="0" y="170121"/>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Legge IUS SOLI</a:t>
            </a:r>
          </a:p>
        </p:txBody>
      </p:sp>
      <p:sp>
        <p:nvSpPr>
          <p:cNvPr id="2" name="Rettangolo 1">
            <a:extLst>
              <a:ext uri="{FF2B5EF4-FFF2-40B4-BE49-F238E27FC236}">
                <a16:creationId xmlns:a16="http://schemas.microsoft.com/office/drawing/2014/main" id="{693C88CA-51D3-4F6B-9B5A-05BF9C8510CE}"/>
              </a:ext>
            </a:extLst>
          </p:cNvPr>
          <p:cNvSpPr/>
          <p:nvPr/>
        </p:nvSpPr>
        <p:spPr>
          <a:xfrm>
            <a:off x="552893" y="5677786"/>
            <a:ext cx="8261498" cy="818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INSERIMENTO PRATICHE DI QUESTO TIPO TRAMITE AREA SOCIETA’</a:t>
            </a:r>
            <a:endParaRPr lang="it-IT"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909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0CA2BFE-7489-4A28-A668-A2992038EC9F}"/>
              </a:ext>
            </a:extLst>
          </p:cNvPr>
          <p:cNvSpPr txBox="1"/>
          <p:nvPr/>
        </p:nvSpPr>
        <p:spPr>
          <a:xfrm>
            <a:off x="0" y="170121"/>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Legge di Bilancio 2018 n. 205 del 27/12/2017</a:t>
            </a:r>
          </a:p>
        </p:txBody>
      </p:sp>
      <p:sp>
        <p:nvSpPr>
          <p:cNvPr id="3" name="Rettangolo con angoli arrotondati 2">
            <a:extLst>
              <a:ext uri="{FF2B5EF4-FFF2-40B4-BE49-F238E27FC236}">
                <a16:creationId xmlns:a16="http://schemas.microsoft.com/office/drawing/2014/main" id="{A615B7C0-DF5F-4237-9268-027DDC9A2D7D}"/>
              </a:ext>
            </a:extLst>
          </p:cNvPr>
          <p:cNvSpPr/>
          <p:nvPr/>
        </p:nvSpPr>
        <p:spPr>
          <a:xfrm>
            <a:off x="1339702" y="1935126"/>
            <a:ext cx="6719777" cy="283889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i="1" dirty="0">
                <a:solidFill>
                  <a:schemeClr val="accent2"/>
                </a:solidFill>
              </a:rPr>
              <a:t>La legge di bilancio 2018 si applica a tutti i calciatori minorenni sopra i 10 anni non italiani che siano iscritti da almeno un anno alla data del tesseramento ad una qualsiasi classe dell’Ordinamento Scolastico Italiano </a:t>
            </a:r>
          </a:p>
        </p:txBody>
      </p:sp>
      <p:sp>
        <p:nvSpPr>
          <p:cNvPr id="4" name="Rettangolo con angoli arrotondati 3">
            <a:extLst>
              <a:ext uri="{FF2B5EF4-FFF2-40B4-BE49-F238E27FC236}">
                <a16:creationId xmlns:a16="http://schemas.microsoft.com/office/drawing/2014/main" id="{1E73D8A4-C3EB-4A31-9835-A41BE3C6D337}"/>
              </a:ext>
            </a:extLst>
          </p:cNvPr>
          <p:cNvSpPr/>
          <p:nvPr/>
        </p:nvSpPr>
        <p:spPr>
          <a:xfrm>
            <a:off x="606056" y="5061098"/>
            <a:ext cx="7963786" cy="1499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DALLE STAGIONE 2019/2020 queste pratiche passano sotto competenza FIGC Roma attraverso un nuovo portale </a:t>
            </a:r>
          </a:p>
        </p:txBody>
      </p:sp>
    </p:spTree>
    <p:extLst>
      <p:ext uri="{BB962C8B-B14F-4D97-AF65-F5344CB8AC3E}">
        <p14:creationId xmlns:p14="http://schemas.microsoft.com/office/powerpoint/2010/main" val="2376098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BB22AF1A-4BF0-4D72-9B7F-A452016FD00F}"/>
              </a:ext>
            </a:extLst>
          </p:cNvPr>
          <p:cNvGraphicFramePr/>
          <p:nvPr>
            <p:extLst>
              <p:ext uri="{D42A27DB-BD31-4B8C-83A1-F6EECF244321}">
                <p14:modId xmlns:p14="http://schemas.microsoft.com/office/powerpoint/2010/main" val="2662160838"/>
              </p:ext>
            </p:extLst>
          </p:nvPr>
        </p:nvGraphicFramePr>
        <p:xfrm>
          <a:off x="365050" y="520999"/>
          <a:ext cx="7077741" cy="4763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e 4">
            <a:extLst>
              <a:ext uri="{FF2B5EF4-FFF2-40B4-BE49-F238E27FC236}">
                <a16:creationId xmlns:a16="http://schemas.microsoft.com/office/drawing/2014/main" id="{D5FBB8FF-CBF7-4094-83E8-175327AC194F}"/>
              </a:ext>
            </a:extLst>
          </p:cNvPr>
          <p:cNvSpPr/>
          <p:nvPr/>
        </p:nvSpPr>
        <p:spPr>
          <a:xfrm>
            <a:off x="6794207" y="2229681"/>
            <a:ext cx="2250554" cy="1346017"/>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ln w="0"/>
                <a:solidFill>
                  <a:schemeClr val="tx1"/>
                </a:solidFill>
                <a:effectLst>
                  <a:outerShdw blurRad="38100" dist="19050" dir="2700000" algn="tl" rotWithShape="0">
                    <a:schemeClr val="dk1">
                      <a:alpha val="40000"/>
                    </a:schemeClr>
                  </a:outerShdw>
                </a:effectLst>
              </a:rPr>
              <a:t>NUOVO PORTALE UFFICIO TESSERAMENTO FIGC</a:t>
            </a:r>
          </a:p>
        </p:txBody>
      </p:sp>
      <p:sp>
        <p:nvSpPr>
          <p:cNvPr id="20" name="CasellaDiTesto 19">
            <a:extLst>
              <a:ext uri="{FF2B5EF4-FFF2-40B4-BE49-F238E27FC236}">
                <a16:creationId xmlns:a16="http://schemas.microsoft.com/office/drawing/2014/main" id="{7B4EBEE0-3A73-479B-AD4A-AE1D56BD8DE9}"/>
              </a:ext>
            </a:extLst>
          </p:cNvPr>
          <p:cNvSpPr txBox="1"/>
          <p:nvPr/>
        </p:nvSpPr>
        <p:spPr>
          <a:xfrm>
            <a:off x="0" y="81677"/>
            <a:ext cx="9144000" cy="400110"/>
          </a:xfrm>
          <a:prstGeom prst="rect">
            <a:avLst/>
          </a:prstGeom>
          <a:solidFill>
            <a:schemeClr val="accent2"/>
          </a:solidFill>
        </p:spPr>
        <p:txBody>
          <a:bodyPr wrap="square" rtlCol="0">
            <a:spAutoFit/>
          </a:bodyPr>
          <a:lstStyle/>
          <a:p>
            <a:pPr algn="ctr"/>
            <a:r>
              <a:rPr lang="it-IT" sz="2000" b="1" dirty="0">
                <a:solidFill>
                  <a:schemeClr val="accent1"/>
                </a:solidFill>
              </a:rPr>
              <a:t>Legge di Bilancio 2018 n. 205 del 27/12/2017</a:t>
            </a:r>
          </a:p>
        </p:txBody>
      </p:sp>
      <p:sp>
        <p:nvSpPr>
          <p:cNvPr id="21" name="Rettangolo con angoli arrotondati 20">
            <a:extLst>
              <a:ext uri="{FF2B5EF4-FFF2-40B4-BE49-F238E27FC236}">
                <a16:creationId xmlns:a16="http://schemas.microsoft.com/office/drawing/2014/main" id="{CC4D18C3-57C2-4B55-845D-0641D6961C26}"/>
              </a:ext>
            </a:extLst>
          </p:cNvPr>
          <p:cNvSpPr/>
          <p:nvPr/>
        </p:nvSpPr>
        <p:spPr>
          <a:xfrm>
            <a:off x="579474" y="5323592"/>
            <a:ext cx="7985051" cy="38277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it-IT" sz="1400" b="1" i="1" dirty="0"/>
              <a:t>* N.B. Vanno consegnati i certificati di iscrizione scolastica dell’anno precedente e dell’anno in corso al momento del tesseramento </a:t>
            </a:r>
          </a:p>
        </p:txBody>
      </p:sp>
      <p:sp>
        <p:nvSpPr>
          <p:cNvPr id="6" name="Rettangolo 5">
            <a:extLst>
              <a:ext uri="{FF2B5EF4-FFF2-40B4-BE49-F238E27FC236}">
                <a16:creationId xmlns:a16="http://schemas.microsoft.com/office/drawing/2014/main" id="{EE4B45FA-1285-4ABE-B19F-B346869AD71F}"/>
              </a:ext>
            </a:extLst>
          </p:cNvPr>
          <p:cNvSpPr/>
          <p:nvPr/>
        </p:nvSpPr>
        <p:spPr>
          <a:xfrm>
            <a:off x="579474" y="5826642"/>
            <a:ext cx="8261498" cy="818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INSERIMENTO PRATICHE DI QUESTO TIPO TRAMITE </a:t>
            </a:r>
            <a:r>
              <a:rPr lang="it-IT" b="1" dirty="0">
                <a:effectLst>
                  <a:outerShdw blurRad="38100" dist="38100" dir="2700000" algn="tl">
                    <a:srgbClr val="000000">
                      <a:alpha val="43137"/>
                    </a:srgbClr>
                  </a:outerShdw>
                </a:effectLst>
              </a:rPr>
              <a:t>portaleservizi.figc.it</a:t>
            </a:r>
          </a:p>
        </p:txBody>
      </p:sp>
    </p:spTree>
    <p:extLst>
      <p:ext uri="{BB962C8B-B14F-4D97-AF65-F5344CB8AC3E}">
        <p14:creationId xmlns:p14="http://schemas.microsoft.com/office/powerpoint/2010/main" val="116930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AF5F13C-CFF0-4C4C-BE83-58CF9F72D92F}"/>
              </a:ext>
            </a:extLst>
          </p:cNvPr>
          <p:cNvSpPr txBox="1"/>
          <p:nvPr/>
        </p:nvSpPr>
        <p:spPr>
          <a:xfrm>
            <a:off x="0" y="106326"/>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Art. 19 FIFA</a:t>
            </a:r>
          </a:p>
        </p:txBody>
      </p:sp>
      <p:sp>
        <p:nvSpPr>
          <p:cNvPr id="3" name="Rettangolo con angoli arrotondati 2">
            <a:extLst>
              <a:ext uri="{FF2B5EF4-FFF2-40B4-BE49-F238E27FC236}">
                <a16:creationId xmlns:a16="http://schemas.microsoft.com/office/drawing/2014/main" id="{8988D60D-810A-48A4-820A-9B489282E13E}"/>
              </a:ext>
            </a:extLst>
          </p:cNvPr>
          <p:cNvSpPr/>
          <p:nvPr/>
        </p:nvSpPr>
        <p:spPr>
          <a:xfrm>
            <a:off x="1084521" y="1350335"/>
            <a:ext cx="7304567" cy="412543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a:solidFill>
                  <a:schemeClr val="accent2"/>
                </a:solidFill>
              </a:rPr>
              <a:t>L’art. 19 FIFA vale per tutti i calciatori che non rientrano negli altri due casi (IUS SOLI e Legge di Bilancio 2018).</a:t>
            </a:r>
          </a:p>
          <a:p>
            <a:endParaRPr lang="it-IT" b="1" dirty="0">
              <a:solidFill>
                <a:schemeClr val="accent2"/>
              </a:solidFill>
            </a:endParaRPr>
          </a:p>
          <a:p>
            <a:r>
              <a:rPr lang="it-IT" b="1" dirty="0">
                <a:solidFill>
                  <a:schemeClr val="accent2"/>
                </a:solidFill>
              </a:rPr>
              <a:t>L’art.19 prevede le sotto indicate eccezioni:</a:t>
            </a:r>
          </a:p>
          <a:p>
            <a:pPr marL="285750" indent="-285750">
              <a:buFont typeface="Arial" panose="020B0604020202020204" pitchFamily="34" charset="0"/>
              <a:buChar char="•"/>
            </a:pPr>
            <a:r>
              <a:rPr lang="it-IT" b="1" dirty="0">
                <a:solidFill>
                  <a:schemeClr val="accent2"/>
                </a:solidFill>
              </a:rPr>
              <a:t>ART. 19.2 A (il calciatore si trasferisce al seguito dei genitori per motivi non legati al calcio)</a:t>
            </a:r>
          </a:p>
          <a:p>
            <a:pPr marL="285750" indent="-285750">
              <a:buFont typeface="Arial" panose="020B0604020202020204" pitchFamily="34" charset="0"/>
              <a:buChar char="•"/>
            </a:pPr>
            <a:r>
              <a:rPr lang="it-IT" b="1" dirty="0">
                <a:solidFill>
                  <a:schemeClr val="accent2"/>
                </a:solidFill>
              </a:rPr>
              <a:t>ART.19.2 B (il calciatore ha 16/18 anni e il trasferimento avviene all’interno della UE/EEE)</a:t>
            </a:r>
          </a:p>
          <a:p>
            <a:pPr marL="285750" indent="-285750">
              <a:buFont typeface="Arial" panose="020B0604020202020204" pitchFamily="34" charset="0"/>
              <a:buChar char="•"/>
            </a:pPr>
            <a:r>
              <a:rPr lang="it-IT" b="1" dirty="0">
                <a:solidFill>
                  <a:schemeClr val="accent2"/>
                </a:solidFill>
              </a:rPr>
              <a:t>ART. 19.2 C (il calciatore vive in una località ubicata in una distanza massima di 50 km dal confine nazionale e la società all’interno della federazione confinante si trova altresì a 50 km di distanza dallo stesso confine)</a:t>
            </a:r>
          </a:p>
          <a:p>
            <a:pPr marL="285750" indent="-285750">
              <a:buFont typeface="Arial" panose="020B0604020202020204" pitchFamily="34" charset="0"/>
              <a:buChar char="•"/>
            </a:pPr>
            <a:r>
              <a:rPr lang="it-IT" b="1" dirty="0">
                <a:solidFill>
                  <a:schemeClr val="accent2"/>
                </a:solidFill>
              </a:rPr>
              <a:t>ECCEZIONE GIURISPRUDENZIALE (il calciatore risiede da più di 5 anni sul territorio italiano)</a:t>
            </a:r>
          </a:p>
        </p:txBody>
      </p:sp>
    </p:spTree>
    <p:extLst>
      <p:ext uri="{BB962C8B-B14F-4D97-AF65-F5344CB8AC3E}">
        <p14:creationId xmlns:p14="http://schemas.microsoft.com/office/powerpoint/2010/main" val="108056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90D9513-BF1E-4E53-8410-A15D65A30BAC}"/>
              </a:ext>
            </a:extLst>
          </p:cNvPr>
          <p:cNvSpPr txBox="1"/>
          <p:nvPr/>
        </p:nvSpPr>
        <p:spPr>
          <a:xfrm>
            <a:off x="0" y="106326"/>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Art. 19 FIFA</a:t>
            </a:r>
          </a:p>
        </p:txBody>
      </p:sp>
      <p:grpSp>
        <p:nvGrpSpPr>
          <p:cNvPr id="3" name="Gruppo 2">
            <a:extLst>
              <a:ext uri="{FF2B5EF4-FFF2-40B4-BE49-F238E27FC236}">
                <a16:creationId xmlns:a16="http://schemas.microsoft.com/office/drawing/2014/main" id="{FBF68FAE-3720-4C92-9699-958880DF5895}"/>
              </a:ext>
            </a:extLst>
          </p:cNvPr>
          <p:cNvGrpSpPr/>
          <p:nvPr/>
        </p:nvGrpSpPr>
        <p:grpSpPr>
          <a:xfrm>
            <a:off x="907312" y="1519275"/>
            <a:ext cx="2438400" cy="1909725"/>
            <a:chOff x="0" y="0"/>
            <a:chExt cx="2438400" cy="4064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grpSpPr>
        <p:sp>
          <p:nvSpPr>
            <p:cNvPr id="4" name="Rettangolo con angoli arrotondati 3">
              <a:extLst>
                <a:ext uri="{FF2B5EF4-FFF2-40B4-BE49-F238E27FC236}">
                  <a16:creationId xmlns:a16="http://schemas.microsoft.com/office/drawing/2014/main" id="{DAF9EE16-408F-447B-BAEB-73366FCCCE89}"/>
                </a:ext>
              </a:extLst>
            </p:cNvPr>
            <p:cNvSpPr/>
            <p:nvPr/>
          </p:nvSpPr>
          <p:spPr>
            <a:xfrm>
              <a:off x="0" y="0"/>
              <a:ext cx="2438400" cy="406400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CasellaDiTesto 4">
              <a:extLst>
                <a:ext uri="{FF2B5EF4-FFF2-40B4-BE49-F238E27FC236}">
                  <a16:creationId xmlns:a16="http://schemas.microsoft.com/office/drawing/2014/main" id="{828AACFE-D7FF-4DBD-9DA3-5EBFBE783C24}"/>
                </a:ext>
              </a:extLst>
            </p:cNvPr>
            <p:cNvSpPr txBox="1"/>
            <p:nvPr/>
          </p:nvSpPr>
          <p:spPr>
            <a:xfrm>
              <a:off x="119033" y="119031"/>
              <a:ext cx="2200334" cy="38259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it-IT" sz="2200" b="1" kern="1200" dirty="0">
                  <a:solidFill>
                    <a:schemeClr val="accent2"/>
                  </a:solidFill>
                </a:rPr>
                <a:t>Società dilettantistiche e  Società professionistiche</a:t>
              </a:r>
            </a:p>
          </p:txBody>
        </p:sp>
      </p:grpSp>
      <p:sp>
        <p:nvSpPr>
          <p:cNvPr id="9" name="Rettangolo con angoli arrotondati 8">
            <a:extLst>
              <a:ext uri="{FF2B5EF4-FFF2-40B4-BE49-F238E27FC236}">
                <a16:creationId xmlns:a16="http://schemas.microsoft.com/office/drawing/2014/main" id="{78188D4C-5C34-4C70-AC6B-C2F35FE656B3}"/>
              </a:ext>
            </a:extLst>
          </p:cNvPr>
          <p:cNvSpPr/>
          <p:nvPr/>
        </p:nvSpPr>
        <p:spPr>
          <a:xfrm>
            <a:off x="4954772" y="733646"/>
            <a:ext cx="3657600" cy="4816549"/>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defTabSz="933450">
              <a:lnSpc>
                <a:spcPct val="90000"/>
              </a:lnSpc>
              <a:spcBef>
                <a:spcPct val="0"/>
              </a:spcBef>
              <a:spcAft>
                <a:spcPct val="15000"/>
              </a:spcAft>
            </a:pPr>
            <a:r>
              <a:rPr lang="it-IT" sz="2000" dirty="0">
                <a:solidFill>
                  <a:schemeClr val="accent1"/>
                </a:solidFill>
              </a:rPr>
              <a:t>Tutti i documenti relativi alle varie eccezioni li troverete allegati di seguito con le specifiche per ogni caso previsto per ogni eccezione.</a:t>
            </a:r>
            <a:br>
              <a:rPr lang="it-IT" sz="2000" dirty="0">
                <a:solidFill>
                  <a:schemeClr val="accent1"/>
                </a:solidFill>
              </a:rPr>
            </a:br>
            <a:r>
              <a:rPr lang="it-IT" sz="2000" dirty="0">
                <a:solidFill>
                  <a:schemeClr val="accent1"/>
                </a:solidFill>
              </a:rPr>
              <a:t>Il tesseramento, sia nel caso in cui il giocatore sia precedentemente stato tesserato all’estero oppure che non abbia mai giocato all’estero, sarà di competenza dell’ufficio tesseramento centrale della F.I.G.C. Roma tramite il nuovo portale FIGC</a:t>
            </a:r>
            <a:endParaRPr lang="it-IT" sz="1900" dirty="0"/>
          </a:p>
        </p:txBody>
      </p:sp>
      <p:sp>
        <p:nvSpPr>
          <p:cNvPr id="7" name="Rettangolo 6">
            <a:extLst>
              <a:ext uri="{FF2B5EF4-FFF2-40B4-BE49-F238E27FC236}">
                <a16:creationId xmlns:a16="http://schemas.microsoft.com/office/drawing/2014/main" id="{620FDDA7-E5DA-4BCB-A3C0-8B1174DBFBE8}"/>
              </a:ext>
            </a:extLst>
          </p:cNvPr>
          <p:cNvSpPr/>
          <p:nvPr/>
        </p:nvSpPr>
        <p:spPr>
          <a:xfrm>
            <a:off x="579474" y="5826642"/>
            <a:ext cx="8261498" cy="818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INSERIMENTO PRATICHE DI QUESTO TIPO TRAMITE </a:t>
            </a:r>
            <a:r>
              <a:rPr lang="it-IT" b="1" dirty="0">
                <a:effectLst>
                  <a:outerShdw blurRad="38100" dist="38100" dir="2700000" algn="tl">
                    <a:srgbClr val="000000">
                      <a:alpha val="43137"/>
                    </a:srgbClr>
                  </a:outerShdw>
                </a:effectLst>
              </a:rPr>
              <a:t>portaleservizi.figc.it</a:t>
            </a:r>
          </a:p>
        </p:txBody>
      </p:sp>
    </p:spTree>
    <p:extLst>
      <p:ext uri="{BB962C8B-B14F-4D97-AF65-F5344CB8AC3E}">
        <p14:creationId xmlns:p14="http://schemas.microsoft.com/office/powerpoint/2010/main" val="3310050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50F25DB-4943-4862-9E08-3FC1F6D378CE}"/>
              </a:ext>
            </a:extLst>
          </p:cNvPr>
          <p:cNvSpPr txBox="1"/>
          <p:nvPr/>
        </p:nvSpPr>
        <p:spPr>
          <a:xfrm>
            <a:off x="0" y="106326"/>
            <a:ext cx="9144000" cy="523220"/>
          </a:xfrm>
          <a:prstGeom prst="rect">
            <a:avLst/>
          </a:prstGeom>
          <a:solidFill>
            <a:schemeClr val="accent2"/>
          </a:solidFill>
        </p:spPr>
        <p:txBody>
          <a:bodyPr wrap="square" rtlCol="0">
            <a:spAutoFit/>
          </a:bodyPr>
          <a:lstStyle/>
          <a:p>
            <a:pPr algn="ctr"/>
            <a:r>
              <a:rPr lang="it-IT" sz="2800" b="1" dirty="0">
                <a:solidFill>
                  <a:schemeClr val="accent1"/>
                </a:solidFill>
              </a:rPr>
              <a:t>Schema riassuntivo</a:t>
            </a:r>
          </a:p>
        </p:txBody>
      </p:sp>
      <p:sp>
        <p:nvSpPr>
          <p:cNvPr id="3" name="Rettangolo con angoli arrotondati 2">
            <a:extLst>
              <a:ext uri="{FF2B5EF4-FFF2-40B4-BE49-F238E27FC236}">
                <a16:creationId xmlns:a16="http://schemas.microsoft.com/office/drawing/2014/main" id="{16173B40-8B7F-484F-9F13-66DFF1148E77}"/>
              </a:ext>
            </a:extLst>
          </p:cNvPr>
          <p:cNvSpPr/>
          <p:nvPr/>
        </p:nvSpPr>
        <p:spPr>
          <a:xfrm>
            <a:off x="2727580" y="724345"/>
            <a:ext cx="1828800" cy="65921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ETÀ DEL CALCIATORE</a:t>
            </a:r>
          </a:p>
        </p:txBody>
      </p:sp>
      <p:sp>
        <p:nvSpPr>
          <p:cNvPr id="6" name="Freccia a destra 5">
            <a:extLst>
              <a:ext uri="{FF2B5EF4-FFF2-40B4-BE49-F238E27FC236}">
                <a16:creationId xmlns:a16="http://schemas.microsoft.com/office/drawing/2014/main" id="{AE7D0B4F-61D7-4396-81CD-41E31F4A9906}"/>
              </a:ext>
            </a:extLst>
          </p:cNvPr>
          <p:cNvSpPr/>
          <p:nvPr/>
        </p:nvSpPr>
        <p:spPr>
          <a:xfrm flipH="1">
            <a:off x="3207094" y="3315801"/>
            <a:ext cx="1154532" cy="637953"/>
          </a:xfrm>
          <a:prstGeom prst="rightArrow">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1"/>
                </a:solidFill>
              </a:rPr>
              <a:t>Sì</a:t>
            </a:r>
          </a:p>
        </p:txBody>
      </p:sp>
      <p:sp>
        <p:nvSpPr>
          <p:cNvPr id="7" name="Rettangolo con angoli arrotondati 6">
            <a:extLst>
              <a:ext uri="{FF2B5EF4-FFF2-40B4-BE49-F238E27FC236}">
                <a16:creationId xmlns:a16="http://schemas.microsoft.com/office/drawing/2014/main" id="{B2A691EF-B372-4FC0-9D83-8CB0ABAFF06E}"/>
              </a:ext>
            </a:extLst>
          </p:cNvPr>
          <p:cNvSpPr/>
          <p:nvPr/>
        </p:nvSpPr>
        <p:spPr>
          <a:xfrm>
            <a:off x="564566" y="2999306"/>
            <a:ext cx="2510877" cy="1681500"/>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u="sng" dirty="0">
                <a:solidFill>
                  <a:schemeClr val="accent1"/>
                </a:solidFill>
                <a:effectLst>
                  <a:outerShdw blurRad="38100" dist="38100" dir="2700000" algn="tl">
                    <a:srgbClr val="000000">
                      <a:alpha val="43137"/>
                    </a:srgbClr>
                  </a:outerShdw>
                </a:effectLst>
              </a:rPr>
              <a:t>IUS SOLI SPORTIVO</a:t>
            </a:r>
          </a:p>
          <a:p>
            <a:pPr algn="ctr"/>
            <a:r>
              <a:rPr lang="it-IT" b="1" dirty="0">
                <a:solidFill>
                  <a:schemeClr val="accent1"/>
                </a:solidFill>
              </a:rPr>
              <a:t>(COMPETENZA COMITATO)</a:t>
            </a:r>
          </a:p>
          <a:p>
            <a:pPr algn="ctr"/>
            <a:r>
              <a:rPr lang="it-IT" b="1" dirty="0">
                <a:solidFill>
                  <a:schemeClr val="accent1"/>
                </a:solidFill>
              </a:rPr>
              <a:t>INSERIMENTO PRATICHE AREA SOCIETA’ LND</a:t>
            </a:r>
          </a:p>
        </p:txBody>
      </p:sp>
      <p:sp>
        <p:nvSpPr>
          <p:cNvPr id="9" name="Freccia in giù 8">
            <a:extLst>
              <a:ext uri="{FF2B5EF4-FFF2-40B4-BE49-F238E27FC236}">
                <a16:creationId xmlns:a16="http://schemas.microsoft.com/office/drawing/2014/main" id="{44BDE557-118C-4113-AFAB-A06EBCB76FB9}"/>
              </a:ext>
            </a:extLst>
          </p:cNvPr>
          <p:cNvSpPr/>
          <p:nvPr/>
        </p:nvSpPr>
        <p:spPr>
          <a:xfrm>
            <a:off x="5170518" y="4427758"/>
            <a:ext cx="985284" cy="476471"/>
          </a:xfrm>
          <a:prstGeom prst="downArrow">
            <a:avLst>
              <a:gd name="adj1" fmla="val 50000"/>
              <a:gd name="adj2" fmla="val 48077"/>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1"/>
                </a:solidFill>
              </a:rPr>
              <a:t>NO</a:t>
            </a:r>
          </a:p>
        </p:txBody>
      </p:sp>
      <p:sp>
        <p:nvSpPr>
          <p:cNvPr id="12" name="Callout: freccia a sinistra 11">
            <a:extLst>
              <a:ext uri="{FF2B5EF4-FFF2-40B4-BE49-F238E27FC236}">
                <a16:creationId xmlns:a16="http://schemas.microsoft.com/office/drawing/2014/main" id="{2AE363C8-5615-4AC8-9345-6EB7625BE94D}"/>
              </a:ext>
            </a:extLst>
          </p:cNvPr>
          <p:cNvSpPr/>
          <p:nvPr/>
        </p:nvSpPr>
        <p:spPr>
          <a:xfrm rot="16200000">
            <a:off x="1054069" y="1549404"/>
            <a:ext cx="1495868" cy="1403935"/>
          </a:xfrm>
          <a:prstGeom prst="leftArrowCallou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scene3d>
              <a:camera prst="orthographicFront">
                <a:rot lat="0" lon="0" rev="16200000"/>
              </a:camera>
              <a:lightRig rig="threePt" dir="t"/>
            </a:scene3d>
          </a:bodyPr>
          <a:lstStyle/>
          <a:p>
            <a:pPr algn="ctr"/>
            <a:r>
              <a:rPr lang="it-IT" sz="2000" b="1" dirty="0">
                <a:solidFill>
                  <a:schemeClr val="tx1"/>
                </a:solidFill>
              </a:rPr>
              <a:t>MINORE DI 10 </a:t>
            </a:r>
            <a:r>
              <a:rPr lang="it-IT" b="1" dirty="0">
                <a:solidFill>
                  <a:schemeClr val="tx1"/>
                </a:solidFill>
              </a:rPr>
              <a:t>ANNI</a:t>
            </a:r>
            <a:endParaRPr lang="it-IT" sz="2000" b="1" dirty="0">
              <a:solidFill>
                <a:schemeClr val="tx1"/>
              </a:solidFill>
            </a:endParaRPr>
          </a:p>
        </p:txBody>
      </p:sp>
      <p:sp>
        <p:nvSpPr>
          <p:cNvPr id="13" name="Callout: freccia a sinistra 12">
            <a:extLst>
              <a:ext uri="{FF2B5EF4-FFF2-40B4-BE49-F238E27FC236}">
                <a16:creationId xmlns:a16="http://schemas.microsoft.com/office/drawing/2014/main" id="{5DEDD5F3-F2AB-446B-AF6E-8F4BF6AB001E}"/>
              </a:ext>
            </a:extLst>
          </p:cNvPr>
          <p:cNvSpPr/>
          <p:nvPr/>
        </p:nvSpPr>
        <p:spPr>
          <a:xfrm rot="16200000">
            <a:off x="4827398" y="1575161"/>
            <a:ext cx="1495866" cy="1403935"/>
          </a:xfrm>
          <a:prstGeom prst="leftArrowCallou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scene3d>
              <a:camera prst="orthographicFront">
                <a:rot lat="0" lon="0" rev="16200000"/>
              </a:camera>
              <a:lightRig rig="threePt" dir="t"/>
            </a:scene3d>
            <a:sp3d z="-44450"/>
          </a:bodyPr>
          <a:lstStyle/>
          <a:p>
            <a:pPr algn="ctr"/>
            <a:r>
              <a:rPr lang="it-IT" sz="1600" b="1" dirty="0">
                <a:solidFill>
                  <a:schemeClr val="tx1"/>
                </a:solidFill>
              </a:rPr>
              <a:t>MAGGIORE DI 10 </a:t>
            </a:r>
            <a:r>
              <a:rPr lang="it-IT" sz="1400" b="1" dirty="0">
                <a:solidFill>
                  <a:schemeClr val="tx1"/>
                </a:solidFill>
              </a:rPr>
              <a:t>ANNI</a:t>
            </a:r>
            <a:endParaRPr lang="it-IT" sz="1600" b="1" dirty="0">
              <a:solidFill>
                <a:schemeClr val="tx1"/>
              </a:solidFill>
            </a:endParaRPr>
          </a:p>
        </p:txBody>
      </p:sp>
      <p:sp>
        <p:nvSpPr>
          <p:cNvPr id="15" name="Ovale 14">
            <a:extLst>
              <a:ext uri="{FF2B5EF4-FFF2-40B4-BE49-F238E27FC236}">
                <a16:creationId xmlns:a16="http://schemas.microsoft.com/office/drawing/2014/main" id="{8CE488F4-6C0C-4C46-805E-09A5F4B5A18B}"/>
              </a:ext>
            </a:extLst>
          </p:cNvPr>
          <p:cNvSpPr/>
          <p:nvPr/>
        </p:nvSpPr>
        <p:spPr>
          <a:xfrm>
            <a:off x="4660931" y="3124418"/>
            <a:ext cx="1828800" cy="1020725"/>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RISIEDE IN ITALIA DA PRIMA DEL 10° ANNO DI ETA’?</a:t>
            </a:r>
          </a:p>
        </p:txBody>
      </p:sp>
      <p:sp>
        <p:nvSpPr>
          <p:cNvPr id="16" name="Ovale 15">
            <a:extLst>
              <a:ext uri="{FF2B5EF4-FFF2-40B4-BE49-F238E27FC236}">
                <a16:creationId xmlns:a16="http://schemas.microsoft.com/office/drawing/2014/main" id="{D814A8F9-CD97-44E8-9871-9A6CF9B12F75}"/>
              </a:ext>
            </a:extLst>
          </p:cNvPr>
          <p:cNvSpPr/>
          <p:nvPr/>
        </p:nvSpPr>
        <p:spPr>
          <a:xfrm>
            <a:off x="4660931" y="5009569"/>
            <a:ext cx="1828800" cy="1020725"/>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E’ ISCRITTO A SCUOLA DA ALMENO 1 ANNO?</a:t>
            </a:r>
          </a:p>
        </p:txBody>
      </p:sp>
      <p:sp>
        <p:nvSpPr>
          <p:cNvPr id="17" name="Freccia a destra 16">
            <a:extLst>
              <a:ext uri="{FF2B5EF4-FFF2-40B4-BE49-F238E27FC236}">
                <a16:creationId xmlns:a16="http://schemas.microsoft.com/office/drawing/2014/main" id="{9FF6B955-6A2C-42C8-8C10-E4DD56108836}"/>
              </a:ext>
            </a:extLst>
          </p:cNvPr>
          <p:cNvSpPr/>
          <p:nvPr/>
        </p:nvSpPr>
        <p:spPr>
          <a:xfrm flipH="1">
            <a:off x="3207094" y="5200956"/>
            <a:ext cx="1154532" cy="637953"/>
          </a:xfrm>
          <a:prstGeom prst="rightArrow">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1"/>
                </a:solidFill>
              </a:rPr>
              <a:t>Sì</a:t>
            </a:r>
          </a:p>
        </p:txBody>
      </p:sp>
      <p:sp>
        <p:nvSpPr>
          <p:cNvPr id="18" name="Rettangolo con angoli arrotondati 17">
            <a:extLst>
              <a:ext uri="{FF2B5EF4-FFF2-40B4-BE49-F238E27FC236}">
                <a16:creationId xmlns:a16="http://schemas.microsoft.com/office/drawing/2014/main" id="{8E61AD02-19B1-4AC8-BB3A-1FC622E86AA4}"/>
              </a:ext>
            </a:extLst>
          </p:cNvPr>
          <p:cNvSpPr/>
          <p:nvPr/>
        </p:nvSpPr>
        <p:spPr>
          <a:xfrm>
            <a:off x="696217" y="4983813"/>
            <a:ext cx="2211572" cy="1312736"/>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i="1" u="sng" dirty="0">
                <a:solidFill>
                  <a:schemeClr val="accent1"/>
                </a:solidFill>
                <a:effectLst>
                  <a:outerShdw blurRad="38100" dist="38100" dir="2700000" algn="tl">
                    <a:srgbClr val="000000">
                      <a:alpha val="43137"/>
                    </a:srgbClr>
                  </a:outerShdw>
                </a:effectLst>
              </a:rPr>
              <a:t>LEGGE DI BILANCIO 2018 </a:t>
            </a:r>
          </a:p>
          <a:p>
            <a:pPr algn="ctr"/>
            <a:r>
              <a:rPr lang="it-IT" sz="1400" b="1" dirty="0">
                <a:solidFill>
                  <a:schemeClr val="accent1"/>
                </a:solidFill>
              </a:rPr>
              <a:t>(COMPETENZA TESSERAMENTO FIGC ROMA) INSERIMENTO PRATICHE portaleservizi.figc.it</a:t>
            </a:r>
          </a:p>
        </p:txBody>
      </p:sp>
      <p:sp>
        <p:nvSpPr>
          <p:cNvPr id="20" name="Rettangolo con angoli arrotondati 19">
            <a:extLst>
              <a:ext uri="{FF2B5EF4-FFF2-40B4-BE49-F238E27FC236}">
                <a16:creationId xmlns:a16="http://schemas.microsoft.com/office/drawing/2014/main" id="{AFA7FB4A-9557-470E-9F50-FCA77714ABEE}"/>
              </a:ext>
            </a:extLst>
          </p:cNvPr>
          <p:cNvSpPr/>
          <p:nvPr/>
        </p:nvSpPr>
        <p:spPr>
          <a:xfrm>
            <a:off x="7138765" y="3528310"/>
            <a:ext cx="1828800" cy="1020725"/>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i="1" u="sng" dirty="0">
                <a:solidFill>
                  <a:schemeClr val="accent1"/>
                </a:solidFill>
                <a:effectLst>
                  <a:outerShdw blurRad="38100" dist="38100" dir="2700000" algn="tl">
                    <a:srgbClr val="000000">
                      <a:alpha val="43137"/>
                    </a:srgbClr>
                  </a:outerShdw>
                </a:effectLst>
              </a:rPr>
              <a:t>ECCEZIONI ART. 19 FIFA </a:t>
            </a:r>
            <a:r>
              <a:rPr lang="it-IT" sz="1200" b="1" dirty="0">
                <a:solidFill>
                  <a:schemeClr val="accent1"/>
                </a:solidFill>
              </a:rPr>
              <a:t>(COMPETENZA TESSERAMENTO FIGC ROMA) INSERIMENTO PRATICHE portaleservizi.figc.it</a:t>
            </a:r>
          </a:p>
        </p:txBody>
      </p:sp>
      <p:sp>
        <p:nvSpPr>
          <p:cNvPr id="21" name="Freccia angolare in su 20">
            <a:extLst>
              <a:ext uri="{FF2B5EF4-FFF2-40B4-BE49-F238E27FC236}">
                <a16:creationId xmlns:a16="http://schemas.microsoft.com/office/drawing/2014/main" id="{9F8FC159-2309-4D07-9E5E-C1508127526D}"/>
              </a:ext>
            </a:extLst>
          </p:cNvPr>
          <p:cNvSpPr/>
          <p:nvPr/>
        </p:nvSpPr>
        <p:spPr>
          <a:xfrm>
            <a:off x="6592186" y="4665993"/>
            <a:ext cx="1460979" cy="1020725"/>
          </a:xfrm>
          <a:prstGeom prst="bentUpArrow">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accent1"/>
                </a:solidFill>
              </a:rPr>
              <a:t>NO</a:t>
            </a:r>
          </a:p>
        </p:txBody>
      </p:sp>
      <p:sp>
        <p:nvSpPr>
          <p:cNvPr id="4" name="Rettangolo con angoli arrotondati 3">
            <a:extLst>
              <a:ext uri="{FF2B5EF4-FFF2-40B4-BE49-F238E27FC236}">
                <a16:creationId xmlns:a16="http://schemas.microsoft.com/office/drawing/2014/main" id="{A62E32D4-DEF0-4313-B4DA-7968882F4BE6}"/>
              </a:ext>
            </a:extLst>
          </p:cNvPr>
          <p:cNvSpPr/>
          <p:nvPr/>
        </p:nvSpPr>
        <p:spPr>
          <a:xfrm>
            <a:off x="6640031" y="724345"/>
            <a:ext cx="2327534" cy="2687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N.B. Per i giocatori che arrivano in Italia con i genitori e con documentazione in regola si consiglia in via preferenziale l’utilizzo dell’ART. 19 FIFA</a:t>
            </a:r>
          </a:p>
        </p:txBody>
      </p:sp>
    </p:spTree>
    <p:extLst>
      <p:ext uri="{BB962C8B-B14F-4D97-AF65-F5344CB8AC3E}">
        <p14:creationId xmlns:p14="http://schemas.microsoft.com/office/powerpoint/2010/main" val="3530698841"/>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489</TotalTime>
  <Words>930</Words>
  <Application>Microsoft Office PowerPoint</Application>
  <PresentationFormat>Presentazione su schermo (4:3)</PresentationFormat>
  <Paragraphs>99</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CONTATTI UTILI TESSERAMENTO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WKS LND</dc:creator>
  <cp:lastModifiedBy>FIGC</cp:lastModifiedBy>
  <cp:revision>46</cp:revision>
  <cp:lastPrinted>2020-08-27T13:00:23Z</cp:lastPrinted>
  <dcterms:created xsi:type="dcterms:W3CDTF">2018-05-04T07:25:26Z</dcterms:created>
  <dcterms:modified xsi:type="dcterms:W3CDTF">2020-08-27T13:00:41Z</dcterms:modified>
</cp:coreProperties>
</file>