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06C55-2767-4795-BBA4-DA465361CE2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8E459A-4227-4DC8-9ECF-3DA65BCBFF48}" type="pres">
      <dgm:prSet presAssocID="{4F506C55-2767-4795-BBA4-DA465361CE27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2E822B6-5DFF-4D48-B645-3CA40127A937}" type="presOf" srcId="{4F506C55-2767-4795-BBA4-DA465361CE27}" destId="{238E459A-4227-4DC8-9ECF-3DA65BCBFF48}" srcOrd="0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595CF-7B6C-4463-A676-B3937875A1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3C93716-1582-4669-958A-C26A4EFE1665}">
      <dgm:prSet phldrT="[Testo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b="1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r>
            <a:rPr lang="it-IT" b="1" dirty="0">
              <a:solidFill>
                <a:schemeClr val="accent2"/>
              </a:solidFill>
            </a:rPr>
            <a:t>(I giovani di serie saranno gestiti dalla Lega competente)</a:t>
          </a:r>
        </a:p>
      </dgm:t>
    </dgm:pt>
    <dgm:pt modelId="{BE0BB967-B20D-4AE7-9260-426F98D0B264}" type="parTrans" cxnId="{D8C83CBB-4129-4757-9BF4-B63BC19A74A5}">
      <dgm:prSet/>
      <dgm:spPr/>
      <dgm:t>
        <a:bodyPr/>
        <a:lstStyle/>
        <a:p>
          <a:endParaRPr lang="it-IT"/>
        </a:p>
      </dgm:t>
    </dgm:pt>
    <dgm:pt modelId="{CEE4187A-A628-4CFB-90CC-9B8FBB818B04}" type="sibTrans" cxnId="{D8C83CBB-4129-4757-9BF4-B63BC19A74A5}">
      <dgm:prSet/>
      <dgm:spPr/>
      <dgm:t>
        <a:bodyPr/>
        <a:lstStyle/>
        <a:p>
          <a:endParaRPr lang="it-IT"/>
        </a:p>
      </dgm:t>
    </dgm:pt>
    <dgm:pt modelId="{E4886749-48E9-44A7-BAD1-9C9259701A07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dirty="0">
              <a:solidFill>
                <a:schemeClr val="accent1"/>
              </a:solidFill>
            </a:rPr>
            <a:t>Calciatori non italiani minori sotto i 10 anni di età: certificato contestuale di residenza e stato di famiglia</a:t>
          </a:r>
        </a:p>
      </dgm:t>
    </dgm:pt>
    <dgm:pt modelId="{9DE1CE14-CC68-438C-912D-4277C5368172}" type="parTrans" cxnId="{30A9EFAC-DCF0-419C-BBA3-1972C108978D}">
      <dgm:prSet/>
      <dgm:spPr/>
      <dgm:t>
        <a:bodyPr/>
        <a:lstStyle/>
        <a:p>
          <a:endParaRPr lang="it-IT"/>
        </a:p>
      </dgm:t>
    </dgm:pt>
    <dgm:pt modelId="{55062C08-D3FB-4C9E-B0BB-FFBEF3429B34}" type="sibTrans" cxnId="{30A9EFAC-DCF0-419C-BBA3-1972C108978D}">
      <dgm:prSet/>
      <dgm:spPr/>
      <dgm:t>
        <a:bodyPr/>
        <a:lstStyle/>
        <a:p>
          <a:endParaRPr lang="it-IT"/>
        </a:p>
      </dgm:t>
    </dgm:pt>
    <dgm:pt modelId="{1E06BBC2-D2C3-4EED-9E9F-9BFE0DB89225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dirty="0">
              <a:solidFill>
                <a:schemeClr val="accent1"/>
              </a:solidFill>
            </a:rPr>
            <a:t>Calciatori non italiani minori con più di 10 anni:</a:t>
          </a:r>
        </a:p>
      </dgm:t>
    </dgm:pt>
    <dgm:pt modelId="{2F2AB6CE-EA39-476B-A657-3A3051063AA5}" type="parTrans" cxnId="{E804EE94-201E-465E-B464-65B6C94D5913}">
      <dgm:prSet/>
      <dgm:spPr/>
      <dgm:t>
        <a:bodyPr/>
        <a:lstStyle/>
        <a:p>
          <a:endParaRPr lang="it-IT"/>
        </a:p>
      </dgm:t>
    </dgm:pt>
    <dgm:pt modelId="{A3FD4A79-0ED2-4495-B312-F7BEC1ED9F78}" type="sibTrans" cxnId="{E804EE94-201E-465E-B464-65B6C94D5913}">
      <dgm:prSet/>
      <dgm:spPr/>
      <dgm:t>
        <a:bodyPr/>
        <a:lstStyle/>
        <a:p>
          <a:endParaRPr lang="it-IT"/>
        </a:p>
      </dgm:t>
    </dgm:pt>
    <dgm:pt modelId="{E13BD2A5-6E88-47C5-8AC3-3F0C7414D0E4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buNone/>
          </a:pPr>
          <a:r>
            <a:rPr lang="it-IT" dirty="0">
              <a:solidFill>
                <a:schemeClr val="accent1"/>
              </a:solidFill>
            </a:rPr>
            <a:t> - certificato storico di residenza (no autocertificazioni); </a:t>
          </a:r>
        </a:p>
      </dgm:t>
    </dgm:pt>
    <dgm:pt modelId="{D7638B24-943E-4B53-8032-6084948CA930}" type="parTrans" cxnId="{CD62CE69-6EDC-471A-85C7-3D71C646514C}">
      <dgm:prSet/>
      <dgm:spPr/>
      <dgm:t>
        <a:bodyPr/>
        <a:lstStyle/>
        <a:p>
          <a:endParaRPr lang="it-IT"/>
        </a:p>
      </dgm:t>
    </dgm:pt>
    <dgm:pt modelId="{75DD7561-24E6-4B35-BEC4-5D68C3252587}" type="sibTrans" cxnId="{CD62CE69-6EDC-471A-85C7-3D71C646514C}">
      <dgm:prSet/>
      <dgm:spPr/>
      <dgm:t>
        <a:bodyPr/>
        <a:lstStyle/>
        <a:p>
          <a:endParaRPr lang="it-IT"/>
        </a:p>
      </dgm:t>
    </dgm:pt>
    <dgm:pt modelId="{BE9EC111-1E97-4193-9936-A41A49F32808}">
      <dgm:prSet phldrT="[Testo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>
            <a:buNone/>
          </a:pPr>
          <a:r>
            <a:rPr lang="it-IT" dirty="0">
              <a:solidFill>
                <a:schemeClr val="accent1"/>
              </a:solidFill>
            </a:rPr>
            <a:t> - certificato contestuale di residenza e stato di famiglia (no autocertificazioni)</a:t>
          </a:r>
        </a:p>
      </dgm:t>
    </dgm:pt>
    <dgm:pt modelId="{E2675F93-10F1-4FFF-8382-C0951D86D058}" type="parTrans" cxnId="{96785240-C5D8-4563-A9F0-AA92AF33EFCD}">
      <dgm:prSet/>
      <dgm:spPr/>
      <dgm:t>
        <a:bodyPr/>
        <a:lstStyle/>
        <a:p>
          <a:endParaRPr lang="it-IT"/>
        </a:p>
      </dgm:t>
    </dgm:pt>
    <dgm:pt modelId="{12F33CAE-7FEB-41B1-9639-C2D20F61C54B}" type="sibTrans" cxnId="{96785240-C5D8-4563-A9F0-AA92AF33EFCD}">
      <dgm:prSet/>
      <dgm:spPr/>
      <dgm:t>
        <a:bodyPr/>
        <a:lstStyle/>
        <a:p>
          <a:endParaRPr lang="it-IT"/>
        </a:p>
      </dgm:t>
    </dgm:pt>
    <dgm:pt modelId="{7E73B887-4D03-4236-B1B4-CBA0A8D36AB8}" type="pres">
      <dgm:prSet presAssocID="{102595CF-7B6C-4463-A676-B3937875A11F}" presName="Name0" presStyleCnt="0">
        <dgm:presLayoutVars>
          <dgm:dir/>
          <dgm:animLvl val="lvl"/>
          <dgm:resizeHandles/>
        </dgm:presLayoutVars>
      </dgm:prSet>
      <dgm:spPr/>
    </dgm:pt>
    <dgm:pt modelId="{32B4CDB5-8D6B-487F-9251-798F129EED4B}" type="pres">
      <dgm:prSet presAssocID="{83C93716-1582-4669-958A-C26A4EFE1665}" presName="linNode" presStyleCnt="0"/>
      <dgm:spPr/>
    </dgm:pt>
    <dgm:pt modelId="{81949AFF-4E53-4150-8AAC-59CEB1C867DE}" type="pres">
      <dgm:prSet presAssocID="{83C93716-1582-4669-958A-C26A4EFE1665}" presName="parentShp" presStyleLbl="node1" presStyleIdx="0" presStyleCnt="1">
        <dgm:presLayoutVars>
          <dgm:bulletEnabled val="1"/>
        </dgm:presLayoutVars>
      </dgm:prSet>
      <dgm:spPr/>
    </dgm:pt>
    <dgm:pt modelId="{7EACB3EA-C20F-44C2-81ED-357E6D987048}" type="pres">
      <dgm:prSet presAssocID="{83C93716-1582-4669-958A-C26A4EFE1665}" presName="childShp" presStyleLbl="bgAccFollowNode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CFD5F33-F098-48AE-8A74-EFE667711F73}" type="presOf" srcId="{102595CF-7B6C-4463-A676-B3937875A11F}" destId="{7E73B887-4D03-4236-B1B4-CBA0A8D36AB8}" srcOrd="0" destOrd="0" presId="urn:microsoft.com/office/officeart/2005/8/layout/vList6"/>
    <dgm:cxn modelId="{96785240-C5D8-4563-A9F0-AA92AF33EFCD}" srcId="{83C93716-1582-4669-958A-C26A4EFE1665}" destId="{BE9EC111-1E97-4193-9936-A41A49F32808}" srcOrd="3" destOrd="0" parTransId="{E2675F93-10F1-4FFF-8382-C0951D86D058}" sibTransId="{12F33CAE-7FEB-41B1-9639-C2D20F61C54B}"/>
    <dgm:cxn modelId="{CD62CE69-6EDC-471A-85C7-3D71C646514C}" srcId="{83C93716-1582-4669-958A-C26A4EFE1665}" destId="{E13BD2A5-6E88-47C5-8AC3-3F0C7414D0E4}" srcOrd="2" destOrd="0" parTransId="{D7638B24-943E-4B53-8032-6084948CA930}" sibTransId="{75DD7561-24E6-4B35-BEC4-5D68C3252587}"/>
    <dgm:cxn modelId="{1A647C77-DD50-41B5-9A67-74144911C5F2}" type="presOf" srcId="{83C93716-1582-4669-958A-C26A4EFE1665}" destId="{81949AFF-4E53-4150-8AAC-59CEB1C867DE}" srcOrd="0" destOrd="0" presId="urn:microsoft.com/office/officeart/2005/8/layout/vList6"/>
    <dgm:cxn modelId="{6848DF7C-1836-4543-A816-77EBCA82DD72}" type="presOf" srcId="{1E06BBC2-D2C3-4EED-9E9F-9BFE0DB89225}" destId="{7EACB3EA-C20F-44C2-81ED-357E6D987048}" srcOrd="0" destOrd="1" presId="urn:microsoft.com/office/officeart/2005/8/layout/vList6"/>
    <dgm:cxn modelId="{E804EE94-201E-465E-B464-65B6C94D5913}" srcId="{83C93716-1582-4669-958A-C26A4EFE1665}" destId="{1E06BBC2-D2C3-4EED-9E9F-9BFE0DB89225}" srcOrd="1" destOrd="0" parTransId="{2F2AB6CE-EA39-476B-A657-3A3051063AA5}" sibTransId="{A3FD4A79-0ED2-4495-B312-F7BEC1ED9F78}"/>
    <dgm:cxn modelId="{30A9EFAC-DCF0-419C-BBA3-1972C108978D}" srcId="{83C93716-1582-4669-958A-C26A4EFE1665}" destId="{E4886749-48E9-44A7-BAD1-9C9259701A07}" srcOrd="0" destOrd="0" parTransId="{9DE1CE14-CC68-438C-912D-4277C5368172}" sibTransId="{55062C08-D3FB-4C9E-B0BB-FFBEF3429B34}"/>
    <dgm:cxn modelId="{8DEFAEB6-0C73-41E6-B170-2FD0E445BB2A}" type="presOf" srcId="{BE9EC111-1E97-4193-9936-A41A49F32808}" destId="{7EACB3EA-C20F-44C2-81ED-357E6D987048}" srcOrd="0" destOrd="3" presId="urn:microsoft.com/office/officeart/2005/8/layout/vList6"/>
    <dgm:cxn modelId="{D8C83CBB-4129-4757-9BF4-B63BC19A74A5}" srcId="{102595CF-7B6C-4463-A676-B3937875A11F}" destId="{83C93716-1582-4669-958A-C26A4EFE1665}" srcOrd="0" destOrd="0" parTransId="{BE0BB967-B20D-4AE7-9260-426F98D0B264}" sibTransId="{CEE4187A-A628-4CFB-90CC-9B8FBB818B04}"/>
    <dgm:cxn modelId="{556F83CB-A30D-4422-B0E8-DC8269D5B699}" type="presOf" srcId="{E13BD2A5-6E88-47C5-8AC3-3F0C7414D0E4}" destId="{7EACB3EA-C20F-44C2-81ED-357E6D987048}" srcOrd="0" destOrd="2" presId="urn:microsoft.com/office/officeart/2005/8/layout/vList6"/>
    <dgm:cxn modelId="{3895F6F7-8A2A-4B9F-AC2F-A1DE0F777D88}" type="presOf" srcId="{E4886749-48E9-44A7-BAD1-9C9259701A07}" destId="{7EACB3EA-C20F-44C2-81ED-357E6D987048}" srcOrd="0" destOrd="0" presId="urn:microsoft.com/office/officeart/2005/8/layout/vList6"/>
    <dgm:cxn modelId="{2630B4A4-5FB6-4A59-8912-0F60CEB81D75}" type="presParOf" srcId="{7E73B887-4D03-4236-B1B4-CBA0A8D36AB8}" destId="{32B4CDB5-8D6B-487F-9251-798F129EED4B}" srcOrd="0" destOrd="0" presId="urn:microsoft.com/office/officeart/2005/8/layout/vList6"/>
    <dgm:cxn modelId="{6AC5D9E9-2BDF-4F48-A76C-FBB44D29657E}" type="presParOf" srcId="{32B4CDB5-8D6B-487F-9251-798F129EED4B}" destId="{81949AFF-4E53-4150-8AAC-59CEB1C867DE}" srcOrd="0" destOrd="0" presId="urn:microsoft.com/office/officeart/2005/8/layout/vList6"/>
    <dgm:cxn modelId="{6F8F45C9-2CC4-4B00-92BE-0D119D46E622}" type="presParOf" srcId="{32B4CDB5-8D6B-487F-9251-798F129EED4B}" destId="{7EACB3EA-C20F-44C2-81ED-357E6D9870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62100-1F0E-4AD0-A1D3-57EFC79293C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7F8E8C-473F-4FB2-BC97-DF28377118B6}">
      <dgm:prSet phldrT="[Testo]"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Certificato contestuale di residenza e stato di famiglia,</a:t>
          </a:r>
        </a:p>
      </dgm:t>
    </dgm:pt>
    <dgm:pt modelId="{43C5A761-7F11-4AFA-8FB8-688879C18E6D}" type="parTrans" cxnId="{89E82735-B084-4BA3-945F-4823CB621352}">
      <dgm:prSet/>
      <dgm:spPr/>
      <dgm:t>
        <a:bodyPr/>
        <a:lstStyle/>
        <a:p>
          <a:endParaRPr lang="it-IT"/>
        </a:p>
      </dgm:t>
    </dgm:pt>
    <dgm:pt modelId="{060CE145-A8A6-4E2B-B5FA-3F15758F6DFE}" type="sibTrans" cxnId="{89E82735-B084-4BA3-945F-4823CB621352}">
      <dgm:prSet/>
      <dgm:spPr/>
      <dgm:t>
        <a:bodyPr/>
        <a:lstStyle/>
        <a:p>
          <a:endParaRPr lang="it-IT"/>
        </a:p>
      </dgm:t>
    </dgm:pt>
    <dgm:pt modelId="{6EF7F837-36CA-4374-AE78-382AFB04429D}">
      <dgm:prSet phldrT="[Testo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it-IT" b="1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r>
            <a:rPr lang="it-IT" b="1" dirty="0">
              <a:solidFill>
                <a:schemeClr val="accent2"/>
              </a:solidFill>
            </a:rPr>
            <a:t>(I giovani di serie saranno gestiti dalla Lega competente)</a:t>
          </a:r>
          <a:endParaRPr lang="it-IT" dirty="0"/>
        </a:p>
      </dgm:t>
    </dgm:pt>
    <dgm:pt modelId="{79CCEEBA-80E4-4725-880E-81C20C7B783A}" type="sibTrans" cxnId="{87E37F58-239F-471D-AD89-41FA3097A0D8}">
      <dgm:prSet/>
      <dgm:spPr/>
      <dgm:t>
        <a:bodyPr/>
        <a:lstStyle/>
        <a:p>
          <a:endParaRPr lang="it-IT"/>
        </a:p>
      </dgm:t>
    </dgm:pt>
    <dgm:pt modelId="{D76ED9B9-71BD-4EAB-A8F6-335EDA10B636}" type="parTrans" cxnId="{87E37F58-239F-471D-AD89-41FA3097A0D8}">
      <dgm:prSet/>
      <dgm:spPr/>
      <dgm:t>
        <a:bodyPr/>
        <a:lstStyle/>
        <a:p>
          <a:endParaRPr lang="it-IT"/>
        </a:p>
      </dgm:t>
    </dgm:pt>
    <dgm:pt modelId="{9ADA8078-6483-4335-B5D3-460CD0117AA5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Certificato rilasciato da Istituto Scolastico pubblico/paritario attestante l’iscrizione del minore da almeno 365 giorni (*)</a:t>
          </a:r>
        </a:p>
      </dgm:t>
    </dgm:pt>
    <dgm:pt modelId="{DB5E4B4C-0437-46D9-9613-414650B69E99}" type="parTrans" cxnId="{3F0DD951-219E-4DF7-AEB6-3D9BF4B44621}">
      <dgm:prSet/>
      <dgm:spPr/>
      <dgm:t>
        <a:bodyPr/>
        <a:lstStyle/>
        <a:p>
          <a:endParaRPr lang="it-IT"/>
        </a:p>
      </dgm:t>
    </dgm:pt>
    <dgm:pt modelId="{E26BB632-1F78-4D2D-BE31-D68571BFB05F}" type="sibTrans" cxnId="{3F0DD951-219E-4DF7-AEB6-3D9BF4B44621}">
      <dgm:prSet/>
      <dgm:spPr/>
      <dgm:t>
        <a:bodyPr/>
        <a:lstStyle/>
        <a:p>
          <a:endParaRPr lang="it-IT"/>
        </a:p>
      </dgm:t>
    </dgm:pt>
    <dgm:pt modelId="{9646923D-5BB3-4B94-BA72-AAAF3A605DB0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Documento identificativo del calciatore e degli esercenti la potestà genitoriale;</a:t>
          </a:r>
        </a:p>
      </dgm:t>
    </dgm:pt>
    <dgm:pt modelId="{4806CA24-CBF8-4E89-BA52-3FA474BA427E}" type="parTrans" cxnId="{AF3EA8CB-34E9-44E3-B758-8EC6DE721C24}">
      <dgm:prSet/>
      <dgm:spPr/>
      <dgm:t>
        <a:bodyPr/>
        <a:lstStyle/>
        <a:p>
          <a:endParaRPr lang="it-IT"/>
        </a:p>
      </dgm:t>
    </dgm:pt>
    <dgm:pt modelId="{D181285D-E620-4B21-91EC-A75ADB311C2F}" type="sibTrans" cxnId="{AF3EA8CB-34E9-44E3-B758-8EC6DE721C24}">
      <dgm:prSet/>
      <dgm:spPr/>
      <dgm:t>
        <a:bodyPr/>
        <a:lstStyle/>
        <a:p>
          <a:endParaRPr lang="it-IT"/>
        </a:p>
      </dgm:t>
    </dgm:pt>
    <dgm:pt modelId="{02AF2897-B296-4B82-B86C-7989A22DFB79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Dichiarazione attestante eventuali precedenti tesseramenti all’estero</a:t>
          </a:r>
        </a:p>
      </dgm:t>
    </dgm:pt>
    <dgm:pt modelId="{DC5F7402-72CE-49C8-923D-9359C27EAE1C}" type="parTrans" cxnId="{1BD1B660-75EE-4C81-8D46-22B60E2171B0}">
      <dgm:prSet/>
      <dgm:spPr/>
      <dgm:t>
        <a:bodyPr/>
        <a:lstStyle/>
        <a:p>
          <a:endParaRPr lang="it-IT"/>
        </a:p>
      </dgm:t>
    </dgm:pt>
    <dgm:pt modelId="{5803835C-2BFF-4C74-8699-E4CAF1D78B72}" type="sibTrans" cxnId="{1BD1B660-75EE-4C81-8D46-22B60E2171B0}">
      <dgm:prSet/>
      <dgm:spPr/>
      <dgm:t>
        <a:bodyPr/>
        <a:lstStyle/>
        <a:p>
          <a:endParaRPr lang="it-IT"/>
        </a:p>
      </dgm:t>
    </dgm:pt>
    <dgm:pt modelId="{11F2F1A4-E464-479F-989D-9F86164BB604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>
            <a:buNone/>
          </a:pPr>
          <a:r>
            <a:rPr lang="it-IT" sz="1600" b="1" i="1" dirty="0">
              <a:solidFill>
                <a:schemeClr val="accent1"/>
              </a:solidFill>
            </a:rPr>
            <a:t>In caso di calciatore in affido vanno aggiunti i seguenti documenti:</a:t>
          </a:r>
        </a:p>
      </dgm:t>
    </dgm:pt>
    <dgm:pt modelId="{03680A7F-9A98-4C4A-A4EC-2927C060F42A}" type="parTrans" cxnId="{78D5E6E4-D465-482D-8BA5-704948BA9E36}">
      <dgm:prSet/>
      <dgm:spPr/>
      <dgm:t>
        <a:bodyPr/>
        <a:lstStyle/>
        <a:p>
          <a:endParaRPr lang="it-IT"/>
        </a:p>
      </dgm:t>
    </dgm:pt>
    <dgm:pt modelId="{36CB83FB-7D43-4ECB-96B3-588AEC1183EB}" type="sibTrans" cxnId="{78D5E6E4-D465-482D-8BA5-704948BA9E36}">
      <dgm:prSet/>
      <dgm:spPr/>
      <dgm:t>
        <a:bodyPr/>
        <a:lstStyle/>
        <a:p>
          <a:endParaRPr lang="it-IT"/>
        </a:p>
      </dgm:t>
    </dgm:pt>
    <dgm:pt modelId="{28C8CB7A-A033-45BC-BD9E-710F38814E29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Provvedimento dell’Autorità giudiziaria relativo alla nomina del tutore</a:t>
          </a:r>
        </a:p>
      </dgm:t>
    </dgm:pt>
    <dgm:pt modelId="{C7774DC8-E402-4E9E-BCBE-5852ED44F99F}" type="parTrans" cxnId="{19318808-847D-4088-A362-6253CEA01751}">
      <dgm:prSet/>
      <dgm:spPr/>
      <dgm:t>
        <a:bodyPr/>
        <a:lstStyle/>
        <a:p>
          <a:endParaRPr lang="it-IT"/>
        </a:p>
      </dgm:t>
    </dgm:pt>
    <dgm:pt modelId="{CADEF51D-8941-4D32-9DF5-C275208771FE}" type="sibTrans" cxnId="{19318808-847D-4088-A362-6253CEA01751}">
      <dgm:prSet/>
      <dgm:spPr/>
      <dgm:t>
        <a:bodyPr/>
        <a:lstStyle/>
        <a:p>
          <a:endParaRPr lang="it-IT"/>
        </a:p>
      </dgm:t>
    </dgm:pt>
    <dgm:pt modelId="{FFED5B92-127F-4899-A8EF-AE9E22DB8C4F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it-IT" sz="1600" b="1" dirty="0">
              <a:solidFill>
                <a:schemeClr val="accent1"/>
              </a:solidFill>
            </a:rPr>
            <a:t>Autocertificazione del tutore relativa alla dimora/residenza e al mantenimento/cura del minore </a:t>
          </a:r>
        </a:p>
      </dgm:t>
    </dgm:pt>
    <dgm:pt modelId="{78BECF9E-32EF-44DD-8F4B-953080750F81}" type="parTrans" cxnId="{74C3CBF7-90E6-4AEC-881A-B86CD089CB99}">
      <dgm:prSet/>
      <dgm:spPr/>
      <dgm:t>
        <a:bodyPr/>
        <a:lstStyle/>
        <a:p>
          <a:endParaRPr lang="it-IT"/>
        </a:p>
      </dgm:t>
    </dgm:pt>
    <dgm:pt modelId="{E1CEAF02-569C-44FF-A49D-75677A93556F}" type="sibTrans" cxnId="{74C3CBF7-90E6-4AEC-881A-B86CD089CB99}">
      <dgm:prSet/>
      <dgm:spPr/>
      <dgm:t>
        <a:bodyPr/>
        <a:lstStyle/>
        <a:p>
          <a:endParaRPr lang="it-IT"/>
        </a:p>
      </dgm:t>
    </dgm:pt>
    <dgm:pt modelId="{9077DE48-FD6C-44AB-8C0D-E7190B270E58}">
      <dgm:prSet custT="1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>
            <a:buNone/>
          </a:pPr>
          <a:r>
            <a:rPr lang="it-IT" sz="1600" b="1" dirty="0">
              <a:solidFill>
                <a:schemeClr val="accent1"/>
              </a:solidFill>
            </a:rPr>
            <a:t> continuative precedenti la richiesta di tesseramento;</a:t>
          </a:r>
        </a:p>
      </dgm:t>
    </dgm:pt>
    <dgm:pt modelId="{56C7AFB9-C58A-43B1-987B-C68424780A27}" type="parTrans" cxnId="{E45F28D1-99FF-4B78-8E71-01D2C3725862}">
      <dgm:prSet/>
      <dgm:spPr/>
      <dgm:t>
        <a:bodyPr/>
        <a:lstStyle/>
        <a:p>
          <a:endParaRPr lang="it-IT"/>
        </a:p>
      </dgm:t>
    </dgm:pt>
    <dgm:pt modelId="{E0A781EE-1F79-480A-83D7-FA8D26100CA3}" type="sibTrans" cxnId="{E45F28D1-99FF-4B78-8E71-01D2C3725862}">
      <dgm:prSet/>
      <dgm:spPr/>
      <dgm:t>
        <a:bodyPr/>
        <a:lstStyle/>
        <a:p>
          <a:endParaRPr lang="it-IT"/>
        </a:p>
      </dgm:t>
    </dgm:pt>
    <dgm:pt modelId="{0F587F4F-8D49-4813-97FD-4ED27EA70376}" type="pres">
      <dgm:prSet presAssocID="{E4262100-1F0E-4AD0-A1D3-57EFC79293C4}" presName="Name0" presStyleCnt="0">
        <dgm:presLayoutVars>
          <dgm:dir/>
          <dgm:animLvl val="lvl"/>
          <dgm:resizeHandles/>
        </dgm:presLayoutVars>
      </dgm:prSet>
      <dgm:spPr/>
    </dgm:pt>
    <dgm:pt modelId="{A1871EBC-2DA2-4929-958E-0A6AA19D0149}" type="pres">
      <dgm:prSet presAssocID="{6EF7F837-36CA-4374-AE78-382AFB04429D}" presName="linNode" presStyleCnt="0"/>
      <dgm:spPr/>
    </dgm:pt>
    <dgm:pt modelId="{9725E653-9580-4CBE-B72B-3589CAD05276}" type="pres">
      <dgm:prSet presAssocID="{6EF7F837-36CA-4374-AE78-382AFB04429D}" presName="parentShp" presStyleLbl="node1" presStyleIdx="0" presStyleCnt="1" custScaleX="65475" custScaleY="102763" custLinFactNeighborX="-7231" custLinFactNeighborY="2115">
        <dgm:presLayoutVars>
          <dgm:bulletEnabled val="1"/>
        </dgm:presLayoutVars>
      </dgm:prSet>
      <dgm:spPr/>
    </dgm:pt>
    <dgm:pt modelId="{1F82F789-ABD1-4FB6-BB26-530BDE92D2CF}" type="pres">
      <dgm:prSet presAssocID="{6EF7F837-36CA-4374-AE78-382AFB04429D}" presName="childShp" presStyleLbl="bgAccFollowNode1" presStyleIdx="0" presStyleCnt="1" custScaleX="104470" custScaleY="102811" custLinFactNeighborX="-12033" custLinFactNeighborY="642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9318808-847D-4088-A362-6253CEA01751}" srcId="{6EF7F837-36CA-4374-AE78-382AFB04429D}" destId="{28C8CB7A-A033-45BC-BD9E-710F38814E29}" srcOrd="6" destOrd="0" parTransId="{C7774DC8-E402-4E9E-BCBE-5852ED44F99F}" sibTransId="{CADEF51D-8941-4D32-9DF5-C275208771FE}"/>
    <dgm:cxn modelId="{6EE10319-3D3C-4290-9661-C0F58E544054}" type="presOf" srcId="{11F2F1A4-E464-479F-989D-9F86164BB604}" destId="{1F82F789-ABD1-4FB6-BB26-530BDE92D2CF}" srcOrd="0" destOrd="5" presId="urn:microsoft.com/office/officeart/2005/8/layout/vList6"/>
    <dgm:cxn modelId="{832C1225-22D8-4F8F-BDF3-0E55E3F729A6}" type="presOf" srcId="{6EF7F837-36CA-4374-AE78-382AFB04429D}" destId="{9725E653-9580-4CBE-B72B-3589CAD05276}" srcOrd="0" destOrd="0" presId="urn:microsoft.com/office/officeart/2005/8/layout/vList6"/>
    <dgm:cxn modelId="{5806E92B-84E3-47A4-9927-D105CB44DC86}" type="presOf" srcId="{02AF2897-B296-4B82-B86C-7989A22DFB79}" destId="{1F82F789-ABD1-4FB6-BB26-530BDE92D2CF}" srcOrd="0" destOrd="4" presId="urn:microsoft.com/office/officeart/2005/8/layout/vList6"/>
    <dgm:cxn modelId="{89E82735-B084-4BA3-945F-4823CB621352}" srcId="{6EF7F837-36CA-4374-AE78-382AFB04429D}" destId="{1A7F8E8C-473F-4FB2-BC97-DF28377118B6}" srcOrd="0" destOrd="0" parTransId="{43C5A761-7F11-4AFA-8FB8-688879C18E6D}" sibTransId="{060CE145-A8A6-4E2B-B5FA-3F15758F6DFE}"/>
    <dgm:cxn modelId="{6762D43A-2815-4A5F-9368-30974C39DCC4}" type="presOf" srcId="{E4262100-1F0E-4AD0-A1D3-57EFC79293C4}" destId="{0F587F4F-8D49-4813-97FD-4ED27EA70376}" srcOrd="0" destOrd="0" presId="urn:microsoft.com/office/officeart/2005/8/layout/vList6"/>
    <dgm:cxn modelId="{1BD1B660-75EE-4C81-8D46-22B60E2171B0}" srcId="{6EF7F837-36CA-4374-AE78-382AFB04429D}" destId="{02AF2897-B296-4B82-B86C-7989A22DFB79}" srcOrd="4" destOrd="0" parTransId="{DC5F7402-72CE-49C8-923D-9359C27EAE1C}" sibTransId="{5803835C-2BFF-4C74-8699-E4CAF1D78B72}"/>
    <dgm:cxn modelId="{3F0DD951-219E-4DF7-AEB6-3D9BF4B44621}" srcId="{6EF7F837-36CA-4374-AE78-382AFB04429D}" destId="{9ADA8078-6483-4335-B5D3-460CD0117AA5}" srcOrd="1" destOrd="0" parTransId="{DB5E4B4C-0437-46D9-9613-414650B69E99}" sibTransId="{E26BB632-1F78-4D2D-BE31-D68571BFB05F}"/>
    <dgm:cxn modelId="{CB517778-CD27-4E37-8F90-AE5F4A17AA26}" type="presOf" srcId="{9646923D-5BB3-4B94-BA72-AAAF3A605DB0}" destId="{1F82F789-ABD1-4FB6-BB26-530BDE92D2CF}" srcOrd="0" destOrd="3" presId="urn:microsoft.com/office/officeart/2005/8/layout/vList6"/>
    <dgm:cxn modelId="{87E37F58-239F-471D-AD89-41FA3097A0D8}" srcId="{E4262100-1F0E-4AD0-A1D3-57EFC79293C4}" destId="{6EF7F837-36CA-4374-AE78-382AFB04429D}" srcOrd="0" destOrd="0" parTransId="{D76ED9B9-71BD-4EAB-A8F6-335EDA10B636}" sibTransId="{79CCEEBA-80E4-4725-880E-81C20C7B783A}"/>
    <dgm:cxn modelId="{CA122C82-E839-4DFB-B09E-55516180BB2C}" type="presOf" srcId="{28C8CB7A-A033-45BC-BD9E-710F38814E29}" destId="{1F82F789-ABD1-4FB6-BB26-530BDE92D2CF}" srcOrd="0" destOrd="6" presId="urn:microsoft.com/office/officeart/2005/8/layout/vList6"/>
    <dgm:cxn modelId="{58E72F86-692B-40E0-99BD-6170F41561F7}" type="presOf" srcId="{FFED5B92-127F-4899-A8EF-AE9E22DB8C4F}" destId="{1F82F789-ABD1-4FB6-BB26-530BDE92D2CF}" srcOrd="0" destOrd="7" presId="urn:microsoft.com/office/officeart/2005/8/layout/vList6"/>
    <dgm:cxn modelId="{A174F986-0C16-4F65-860C-B9631A036D9E}" type="presOf" srcId="{1A7F8E8C-473F-4FB2-BC97-DF28377118B6}" destId="{1F82F789-ABD1-4FB6-BB26-530BDE92D2CF}" srcOrd="0" destOrd="0" presId="urn:microsoft.com/office/officeart/2005/8/layout/vList6"/>
    <dgm:cxn modelId="{F387D498-04EC-4E72-A528-E3EB0E2F6BE8}" type="presOf" srcId="{9077DE48-FD6C-44AB-8C0D-E7190B270E58}" destId="{1F82F789-ABD1-4FB6-BB26-530BDE92D2CF}" srcOrd="0" destOrd="2" presId="urn:microsoft.com/office/officeart/2005/8/layout/vList6"/>
    <dgm:cxn modelId="{352776C6-3E8F-4617-9E03-F87544F7FBA1}" type="presOf" srcId="{9ADA8078-6483-4335-B5D3-460CD0117AA5}" destId="{1F82F789-ABD1-4FB6-BB26-530BDE92D2CF}" srcOrd="0" destOrd="1" presId="urn:microsoft.com/office/officeart/2005/8/layout/vList6"/>
    <dgm:cxn modelId="{AF3EA8CB-34E9-44E3-B758-8EC6DE721C24}" srcId="{6EF7F837-36CA-4374-AE78-382AFB04429D}" destId="{9646923D-5BB3-4B94-BA72-AAAF3A605DB0}" srcOrd="3" destOrd="0" parTransId="{4806CA24-CBF8-4E89-BA52-3FA474BA427E}" sibTransId="{D181285D-E620-4B21-91EC-A75ADB311C2F}"/>
    <dgm:cxn modelId="{E45F28D1-99FF-4B78-8E71-01D2C3725862}" srcId="{6EF7F837-36CA-4374-AE78-382AFB04429D}" destId="{9077DE48-FD6C-44AB-8C0D-E7190B270E58}" srcOrd="2" destOrd="0" parTransId="{56C7AFB9-C58A-43B1-987B-C68424780A27}" sibTransId="{E0A781EE-1F79-480A-83D7-FA8D26100CA3}"/>
    <dgm:cxn modelId="{78D5E6E4-D465-482D-8BA5-704948BA9E36}" srcId="{6EF7F837-36CA-4374-AE78-382AFB04429D}" destId="{11F2F1A4-E464-479F-989D-9F86164BB604}" srcOrd="5" destOrd="0" parTransId="{03680A7F-9A98-4C4A-A4EC-2927C060F42A}" sibTransId="{36CB83FB-7D43-4ECB-96B3-588AEC1183EB}"/>
    <dgm:cxn modelId="{74C3CBF7-90E6-4AEC-881A-B86CD089CB99}" srcId="{6EF7F837-36CA-4374-AE78-382AFB04429D}" destId="{FFED5B92-127F-4899-A8EF-AE9E22DB8C4F}" srcOrd="7" destOrd="0" parTransId="{78BECF9E-32EF-44DD-8F4B-953080750F81}" sibTransId="{E1CEAF02-569C-44FF-A49D-75677A93556F}"/>
    <dgm:cxn modelId="{A7D841F5-7591-4DAB-B47C-F606AE73DC45}" type="presParOf" srcId="{0F587F4F-8D49-4813-97FD-4ED27EA70376}" destId="{A1871EBC-2DA2-4929-958E-0A6AA19D0149}" srcOrd="0" destOrd="0" presId="urn:microsoft.com/office/officeart/2005/8/layout/vList6"/>
    <dgm:cxn modelId="{60DAF496-4981-4E14-81DE-D08475F9C240}" type="presParOf" srcId="{A1871EBC-2DA2-4929-958E-0A6AA19D0149}" destId="{9725E653-9580-4CBE-B72B-3589CAD05276}" srcOrd="0" destOrd="0" presId="urn:microsoft.com/office/officeart/2005/8/layout/vList6"/>
    <dgm:cxn modelId="{19B3A91E-331B-485C-9571-C1DB43C9F645}" type="presParOf" srcId="{A1871EBC-2DA2-4929-958E-0A6AA19D0149}" destId="{1F82F789-ABD1-4FB6-BB26-530BDE92D2C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CB3EA-C20F-44C2-81ED-357E6D987048}">
      <dsp:nvSpPr>
        <dsp:cNvPr id="0" name=""/>
        <dsp:cNvSpPr/>
      </dsp:nvSpPr>
      <dsp:spPr>
        <a:xfrm>
          <a:off x="2438399" y="0"/>
          <a:ext cx="3657600" cy="4064000"/>
        </a:xfrm>
        <a:prstGeom prst="roundRect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>
              <a:solidFill>
                <a:schemeClr val="accent1"/>
              </a:solidFill>
            </a:rPr>
            <a:t>Calciatori non italiani minori sotto i 10 anni di età: certificato contestuale di residenza e stato di famiglia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>
              <a:solidFill>
                <a:schemeClr val="accent1"/>
              </a:solidFill>
            </a:rPr>
            <a:t>Calciatori non italiani minori con più di 10 anni: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000" kern="1200" dirty="0">
              <a:solidFill>
                <a:schemeClr val="accent1"/>
              </a:solidFill>
            </a:rPr>
            <a:t> - certificato storico di residenza (no autocertificazioni);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000" kern="1200" dirty="0">
              <a:solidFill>
                <a:schemeClr val="accent1"/>
              </a:solidFill>
            </a:rPr>
            <a:t> - certificato contestuale di residenza e stato di famiglia (no autocertificazioni)</a:t>
          </a:r>
        </a:p>
      </dsp:txBody>
      <dsp:txXfrm>
        <a:off x="2616948" y="178549"/>
        <a:ext cx="3300502" cy="3706902"/>
      </dsp:txXfrm>
    </dsp:sp>
    <dsp:sp modelId="{81949AFF-4E53-4150-8AAC-59CEB1C867DE}">
      <dsp:nvSpPr>
        <dsp:cNvPr id="0" name=""/>
        <dsp:cNvSpPr/>
      </dsp:nvSpPr>
      <dsp:spPr>
        <a:xfrm>
          <a:off x="0" y="0"/>
          <a:ext cx="2438400" cy="406400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accent2"/>
              </a:solidFill>
            </a:rPr>
            <a:t>(I giovani di serie saranno gestiti dalla Lega competente)</a:t>
          </a:r>
        </a:p>
      </dsp:txBody>
      <dsp:txXfrm>
        <a:off x="119033" y="119033"/>
        <a:ext cx="2200334" cy="3825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2F789-ABD1-4FB6-BB26-530BDE92D2CF}">
      <dsp:nvSpPr>
        <dsp:cNvPr id="0" name=""/>
        <dsp:cNvSpPr/>
      </dsp:nvSpPr>
      <dsp:spPr>
        <a:xfrm>
          <a:off x="1908393" y="11"/>
          <a:ext cx="4432137" cy="4763370"/>
        </a:xfrm>
        <a:prstGeom prst="roundRect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Certificato contestuale di residenza e stato di famiglia,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Certificato rilasciato da Istituto Scolastico pubblico/paritario attestante l’iscrizione del minore da almeno 365 giorni (*)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b="1" kern="1200" dirty="0">
              <a:solidFill>
                <a:schemeClr val="accent1"/>
              </a:solidFill>
            </a:rPr>
            <a:t> continuative precedenti la richiesta di tesseramento;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Documento identificativo del calciatore e degli esercenti la potestà genitoriale;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Dichiarazione attestante eventuali precedenti tesseramenti all’estero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b="1" i="1" kern="1200" dirty="0">
              <a:solidFill>
                <a:schemeClr val="accent1"/>
              </a:solidFill>
            </a:rPr>
            <a:t>In caso di calciatore in affido vanno aggiunti i seguenti documenti: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Provvedimento dell’Autorità giudiziaria relativo alla nomina del tutore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b="1" kern="1200" dirty="0">
              <a:solidFill>
                <a:schemeClr val="accent1"/>
              </a:solidFill>
            </a:rPr>
            <a:t>Autocertificazione del tutore relativa alla dimora/residenza e al mantenimento/cura del minore </a:t>
          </a:r>
        </a:p>
      </dsp:txBody>
      <dsp:txXfrm>
        <a:off x="2124752" y="216370"/>
        <a:ext cx="3999419" cy="4330652"/>
      </dsp:txXfrm>
    </dsp:sp>
    <dsp:sp modelId="{9725E653-9580-4CBE-B72B-3589CAD05276}">
      <dsp:nvSpPr>
        <dsp:cNvPr id="0" name=""/>
        <dsp:cNvSpPr/>
      </dsp:nvSpPr>
      <dsp:spPr>
        <a:xfrm>
          <a:off x="90101" y="2235"/>
          <a:ext cx="1851850" cy="4761146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chemeClr val="accent2"/>
              </a:solidFill>
            </a:rPr>
            <a:t>Società dilettantistiche e  Società professionistiche vincoli annuali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schemeClr val="accent2"/>
              </a:solidFill>
            </a:rPr>
            <a:t>(I giovani di serie saranno gestiti dalla Lega competente)</a:t>
          </a:r>
          <a:endParaRPr lang="it-IT" sz="1700" kern="1200" dirty="0"/>
        </a:p>
      </dsp:txBody>
      <dsp:txXfrm>
        <a:off x="180501" y="92635"/>
        <a:ext cx="1671050" cy="458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53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2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82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66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5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8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30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0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9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223548BA-552D-4EF3-A167-F734AA21FA34}"/>
              </a:ext>
            </a:extLst>
          </p:cNvPr>
          <p:cNvSpPr/>
          <p:nvPr userDrawn="1"/>
        </p:nvSpPr>
        <p:spPr>
          <a:xfrm>
            <a:off x="0" y="6254310"/>
            <a:ext cx="9144000" cy="3651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1">
            <a:extLst>
              <a:ext uri="{FF2B5EF4-FFF2-40B4-BE49-F238E27FC236}">
                <a16:creationId xmlns:a16="http://schemas.microsoft.com/office/drawing/2014/main" id="{2C812D27-3B1F-4A89-8CBD-C1703743ED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66" y="6062946"/>
            <a:ext cx="747852" cy="74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F8491F-466F-451A-A8CF-80A2707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334" y="6259675"/>
            <a:ext cx="2057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444D64A-5136-455E-A443-610F7F541B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03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0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53E1-3675-4C21-BADB-74FE8F7BB014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4D64A-5136-455E-A443-610F7F541B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7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BC0AA34-ECDD-4ABB-8173-AF0C9ED3E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00" y="373228"/>
            <a:ext cx="1504199" cy="150419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49DFA3CB-6E3E-4D56-B459-749FCE117C5B}"/>
              </a:ext>
            </a:extLst>
          </p:cNvPr>
          <p:cNvSpPr/>
          <p:nvPr/>
        </p:nvSpPr>
        <p:spPr>
          <a:xfrm>
            <a:off x="0" y="2370221"/>
            <a:ext cx="9144000" cy="26103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2"/>
                </a:solidFill>
              </a:rPr>
              <a:t>Procedure di tesseramento dei calciatori minori per la Stagione Sportiva</a:t>
            </a:r>
          </a:p>
          <a:p>
            <a:pPr algn="ctr"/>
            <a:r>
              <a:rPr lang="it-IT" sz="2800" b="1" dirty="0">
                <a:solidFill>
                  <a:schemeClr val="accent2"/>
                </a:solidFill>
              </a:rPr>
              <a:t> 2018/2019</a:t>
            </a:r>
          </a:p>
        </p:txBody>
      </p:sp>
    </p:spTree>
    <p:extLst>
      <p:ext uri="{BB962C8B-B14F-4D97-AF65-F5344CB8AC3E}">
        <p14:creationId xmlns:p14="http://schemas.microsoft.com/office/powerpoint/2010/main" val="42204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D8AF576-E4F7-42BD-B7A5-516745F0EF38}"/>
              </a:ext>
            </a:extLst>
          </p:cNvPr>
          <p:cNvSpPr/>
          <p:nvPr/>
        </p:nvSpPr>
        <p:spPr>
          <a:xfrm>
            <a:off x="1180773" y="1155032"/>
            <a:ext cx="6400800" cy="401910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FB6391-D719-4CFB-8B78-2A8BA8E7F18F}"/>
              </a:ext>
            </a:extLst>
          </p:cNvPr>
          <p:cNvSpPr txBox="1"/>
          <p:nvPr/>
        </p:nvSpPr>
        <p:spPr>
          <a:xfrm>
            <a:off x="2334686" y="1155032"/>
            <a:ext cx="79889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Legge Ius Soli Sportivo</a:t>
            </a:r>
          </a:p>
          <a:p>
            <a:pPr algn="just">
              <a:buClr>
                <a:schemeClr val="accent2"/>
              </a:buClr>
            </a:pPr>
            <a:r>
              <a:rPr lang="it-IT" sz="2800" dirty="0">
                <a:solidFill>
                  <a:schemeClr val="accent2"/>
                </a:solidFill>
              </a:rPr>
              <a:t> 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Legge Bilancio 2018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2"/>
              </a:solidFill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2"/>
                </a:solidFill>
              </a:rPr>
              <a:t>Art. 19 Regolamento FIFA 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970C22-1FD2-4DAD-B410-EB54B439A85E}"/>
              </a:ext>
            </a:extLst>
          </p:cNvPr>
          <p:cNvSpPr txBox="1"/>
          <p:nvPr/>
        </p:nvSpPr>
        <p:spPr>
          <a:xfrm>
            <a:off x="0" y="74428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SOMMARIO</a:t>
            </a:r>
          </a:p>
        </p:txBody>
      </p:sp>
    </p:spTree>
    <p:extLst>
      <p:ext uri="{BB962C8B-B14F-4D97-AF65-F5344CB8AC3E}">
        <p14:creationId xmlns:p14="http://schemas.microsoft.com/office/powerpoint/2010/main" val="64591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4868FCD-A6C5-4979-8B1A-332594FB3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901549"/>
              </p:ext>
            </p:extLst>
          </p:nvPr>
        </p:nvGraphicFramePr>
        <p:xfrm>
          <a:off x="372553" y="1382035"/>
          <a:ext cx="3983665" cy="3132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AFFBE7F-F83E-4D96-8ABB-D4BDEAC019AE}"/>
              </a:ext>
            </a:extLst>
          </p:cNvPr>
          <p:cNvSpPr txBox="1"/>
          <p:nvPr/>
        </p:nvSpPr>
        <p:spPr>
          <a:xfrm>
            <a:off x="0" y="74428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IUS SOLI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C651791C-A348-4B13-9CDF-8A7EACCC9FD7}"/>
              </a:ext>
            </a:extLst>
          </p:cNvPr>
          <p:cNvSpPr/>
          <p:nvPr/>
        </p:nvSpPr>
        <p:spPr>
          <a:xfrm>
            <a:off x="542261" y="1844749"/>
            <a:ext cx="7836196" cy="31685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i="1" dirty="0">
                <a:solidFill>
                  <a:schemeClr val="accent2"/>
                </a:solidFill>
              </a:rPr>
              <a:t>La legge Ius Soli sportivo si applica ai minori non italiani che risultano regolarmente residenti in Italia da un periodo antecedente al decimo anno di età.</a:t>
            </a:r>
          </a:p>
        </p:txBody>
      </p:sp>
    </p:spTree>
    <p:extLst>
      <p:ext uri="{BB962C8B-B14F-4D97-AF65-F5344CB8AC3E}">
        <p14:creationId xmlns:p14="http://schemas.microsoft.com/office/powerpoint/2010/main" val="11306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CD9EC98F-5A79-4607-90D5-B25FFE15D150}"/>
              </a:ext>
            </a:extLst>
          </p:cNvPr>
          <p:cNvSpPr/>
          <p:nvPr/>
        </p:nvSpPr>
        <p:spPr>
          <a:xfrm>
            <a:off x="6620540" y="2432780"/>
            <a:ext cx="2449032" cy="164461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sz="1400" b="1" dirty="0">
                <a:solidFill>
                  <a:schemeClr val="accent2"/>
                </a:solidFill>
              </a:rPr>
              <a:t>Dematerializzazione documenti e autorizzazione ufficio tesseramento regionale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93E38487-2273-4554-87AF-C5707F714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309358"/>
              </p:ext>
            </p:extLst>
          </p:nvPr>
        </p:nvGraphicFramePr>
        <p:xfrm>
          <a:off x="428847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553DAC-809C-472F-89BE-6FD41D77216A}"/>
              </a:ext>
            </a:extLst>
          </p:cNvPr>
          <p:cNvSpPr txBox="1"/>
          <p:nvPr/>
        </p:nvSpPr>
        <p:spPr>
          <a:xfrm>
            <a:off x="0" y="170121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IUS SOLI</a:t>
            </a:r>
          </a:p>
        </p:txBody>
      </p:sp>
    </p:spTree>
    <p:extLst>
      <p:ext uri="{BB962C8B-B14F-4D97-AF65-F5344CB8AC3E}">
        <p14:creationId xmlns:p14="http://schemas.microsoft.com/office/powerpoint/2010/main" val="204909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CA2BFE-7489-4A28-A668-A2992038EC9F}"/>
              </a:ext>
            </a:extLst>
          </p:cNvPr>
          <p:cNvSpPr txBox="1"/>
          <p:nvPr/>
        </p:nvSpPr>
        <p:spPr>
          <a:xfrm>
            <a:off x="0" y="170121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Legge di Bilancio 2018 n. 205 del 27/12/2017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615B7C0-DF5F-4237-9268-027DDC9A2D7D}"/>
              </a:ext>
            </a:extLst>
          </p:cNvPr>
          <p:cNvSpPr/>
          <p:nvPr/>
        </p:nvSpPr>
        <p:spPr>
          <a:xfrm>
            <a:off x="1339702" y="1935126"/>
            <a:ext cx="6719777" cy="28388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i="1" dirty="0">
                <a:solidFill>
                  <a:schemeClr val="accent2"/>
                </a:solidFill>
              </a:rPr>
              <a:t>La legge di bilancio 2018 si applica a tutti i calciatori minorenni sopra i 10 anni non italiani che siano iscritti da almeno un anno alla data del tesseramento ad una qualsiasi classe dell’Ordinamento Scolastico </a:t>
            </a:r>
            <a:r>
              <a:rPr lang="it-IT" sz="3200" b="1" i="1">
                <a:solidFill>
                  <a:schemeClr val="accent2"/>
                </a:solidFill>
              </a:rPr>
              <a:t>Italiano </a:t>
            </a:r>
            <a:endParaRPr lang="it-IT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9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B22AF1A-4BF0-4D72-9B7F-A452016FD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2160838"/>
              </p:ext>
            </p:extLst>
          </p:nvPr>
        </p:nvGraphicFramePr>
        <p:xfrm>
          <a:off x="365050" y="520999"/>
          <a:ext cx="7077741" cy="4763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D5FBB8FF-CBF7-4094-83E8-175327AC194F}"/>
              </a:ext>
            </a:extLst>
          </p:cNvPr>
          <p:cNvSpPr/>
          <p:nvPr/>
        </p:nvSpPr>
        <p:spPr>
          <a:xfrm>
            <a:off x="6836737" y="4027409"/>
            <a:ext cx="2250554" cy="134601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Dematerializzazione documenti in firma elettronica se il giocatore ha giocato all’estero ufficio tesseramento centrale Roma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7F5F0EC-9DC7-4800-B679-60510419EB34}"/>
              </a:ext>
            </a:extLst>
          </p:cNvPr>
          <p:cNvSpPr/>
          <p:nvPr/>
        </p:nvSpPr>
        <p:spPr>
          <a:xfrm>
            <a:off x="6836736" y="554884"/>
            <a:ext cx="2250554" cy="134601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Dematerializzazione documenti in firma elettronica se il giocatore non ha mai giocato all’estero ufficio tesseramento regionale</a:t>
            </a:r>
          </a:p>
        </p:txBody>
      </p:sp>
      <p:sp>
        <p:nvSpPr>
          <p:cNvPr id="15" name="Freccia angolare in su 14">
            <a:extLst>
              <a:ext uri="{FF2B5EF4-FFF2-40B4-BE49-F238E27FC236}">
                <a16:creationId xmlns:a16="http://schemas.microsoft.com/office/drawing/2014/main" id="{C4CD2526-7594-412F-A174-1809A980ADE3}"/>
              </a:ext>
            </a:extLst>
          </p:cNvPr>
          <p:cNvSpPr/>
          <p:nvPr/>
        </p:nvSpPr>
        <p:spPr>
          <a:xfrm>
            <a:off x="7088373" y="2012210"/>
            <a:ext cx="1205022" cy="901112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ngolare in su 18">
            <a:extLst>
              <a:ext uri="{FF2B5EF4-FFF2-40B4-BE49-F238E27FC236}">
                <a16:creationId xmlns:a16="http://schemas.microsoft.com/office/drawing/2014/main" id="{C31F5E6E-190B-4B18-81E7-E9F5BF268575}"/>
              </a:ext>
            </a:extLst>
          </p:cNvPr>
          <p:cNvSpPr/>
          <p:nvPr/>
        </p:nvSpPr>
        <p:spPr>
          <a:xfrm flipV="1">
            <a:off x="7088373" y="3091413"/>
            <a:ext cx="1205022" cy="901112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B4EBEE0-3A73-479B-AD4A-AE1D56BD8DE9}"/>
              </a:ext>
            </a:extLst>
          </p:cNvPr>
          <p:cNvSpPr txBox="1"/>
          <p:nvPr/>
        </p:nvSpPr>
        <p:spPr>
          <a:xfrm>
            <a:off x="0" y="81677"/>
            <a:ext cx="9144000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/>
                </a:solidFill>
              </a:rPr>
              <a:t>Legge di Bilancio 2018 n. 205 del 27/12/2017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CC4D18C3-57C2-4B55-845D-0641D6961C26}"/>
              </a:ext>
            </a:extLst>
          </p:cNvPr>
          <p:cNvSpPr/>
          <p:nvPr/>
        </p:nvSpPr>
        <p:spPr>
          <a:xfrm>
            <a:off x="574158" y="5635256"/>
            <a:ext cx="7985051" cy="3827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i="1" dirty="0"/>
              <a:t>* N.B. Vanno consegnati i certificati di iscrizione scolastica dell’anno precedente e dell’anno in corso al momento del tesseramento </a:t>
            </a:r>
          </a:p>
        </p:txBody>
      </p:sp>
    </p:spTree>
    <p:extLst>
      <p:ext uri="{BB962C8B-B14F-4D97-AF65-F5344CB8AC3E}">
        <p14:creationId xmlns:p14="http://schemas.microsoft.com/office/powerpoint/2010/main" val="116930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F5F13C-CFF0-4C4C-BE83-58CF9F72D92F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Art. 19 FIFA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988D60D-810A-48A4-820A-9B489282E13E}"/>
              </a:ext>
            </a:extLst>
          </p:cNvPr>
          <p:cNvSpPr/>
          <p:nvPr/>
        </p:nvSpPr>
        <p:spPr>
          <a:xfrm>
            <a:off x="1084521" y="1350335"/>
            <a:ext cx="7304567" cy="41254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accent2"/>
                </a:solidFill>
              </a:rPr>
              <a:t>L’art. 19 FIFA vale per tutti i calciatori che non rientrano negli altri due casi (IUS SOLI e Legge di Bilancio 2018).</a:t>
            </a: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>
                <a:solidFill>
                  <a:schemeClr val="accent2"/>
                </a:solidFill>
              </a:rPr>
              <a:t>L’art.19 prevede le sotto indicate eccezioni: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 19.2 A (il calciatore si trasferisce al seguito dei genitori per motivi non legati al calcio)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ART.19.2 B (il calciatore ha 16/18 anni e il trasferimento avviene all’interno della UE/EEE)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ART. 19.2 C (il calciatore vive in una località ubicata in una distanza massima di 50 km dal confine nazionale e la società all’interno della federazione confinante si trova altresì a 50 km di distanza dallo stesso confine)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ECCEZIONE GIURISPRUDENZIALE (il calciatore risiede da più di 5 anni sul territorio italiano)</a:t>
            </a:r>
          </a:p>
        </p:txBody>
      </p:sp>
    </p:spTree>
    <p:extLst>
      <p:ext uri="{BB962C8B-B14F-4D97-AF65-F5344CB8AC3E}">
        <p14:creationId xmlns:p14="http://schemas.microsoft.com/office/powerpoint/2010/main" val="108056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0D9513-BF1E-4E53-8410-A15D65A30BAC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Art. 19 FIFA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BF68FAE-3720-4C92-9699-958880DF5895}"/>
              </a:ext>
            </a:extLst>
          </p:cNvPr>
          <p:cNvGrpSpPr/>
          <p:nvPr/>
        </p:nvGrpSpPr>
        <p:grpSpPr>
          <a:xfrm>
            <a:off x="800986" y="2474137"/>
            <a:ext cx="2438400" cy="1909725"/>
            <a:chOff x="0" y="0"/>
            <a:chExt cx="2438400" cy="4064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DAF9EE16-408F-447B-BAEB-73366FCCCE89}"/>
                </a:ext>
              </a:extLst>
            </p:cNvPr>
            <p:cNvSpPr/>
            <p:nvPr/>
          </p:nvSpPr>
          <p:spPr>
            <a:xfrm>
              <a:off x="0" y="0"/>
              <a:ext cx="2438400" cy="40640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28AACFE-D7FF-4DBD-9DA3-5EBFBE783C24}"/>
                </a:ext>
              </a:extLst>
            </p:cNvPr>
            <p:cNvSpPr txBox="1"/>
            <p:nvPr/>
          </p:nvSpPr>
          <p:spPr>
            <a:xfrm>
              <a:off x="119033" y="119031"/>
              <a:ext cx="2200334" cy="38259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200" b="1" kern="1200" dirty="0">
                  <a:solidFill>
                    <a:schemeClr val="accent2"/>
                  </a:solidFill>
                </a:rPr>
                <a:t>Società dilettantistiche e  Società professionistiche</a:t>
              </a:r>
            </a:p>
          </p:txBody>
        </p:sp>
      </p:grp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8188D4C-5C34-4C70-AC6B-C2F35FE656B3}"/>
              </a:ext>
            </a:extLst>
          </p:cNvPr>
          <p:cNvSpPr/>
          <p:nvPr/>
        </p:nvSpPr>
        <p:spPr>
          <a:xfrm>
            <a:off x="4922874" y="1105786"/>
            <a:ext cx="3657600" cy="481654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2000">
                <a:solidFill>
                  <a:schemeClr val="accent1"/>
                </a:solidFill>
              </a:rPr>
              <a:t>Tutti i documenti relativi alle varie eccezioni li troverete allegati di seguito con le specifiche per ogni caso previsto per ogni eccezione.</a:t>
            </a:r>
            <a:br>
              <a:rPr lang="it-IT" sz="2000">
                <a:solidFill>
                  <a:schemeClr val="accent1"/>
                </a:solidFill>
              </a:rPr>
            </a:br>
            <a:r>
              <a:rPr lang="it-IT" sz="2000">
                <a:solidFill>
                  <a:schemeClr val="accent1"/>
                </a:solidFill>
              </a:rPr>
              <a:t>Il tesseramento, sia nel caso in cui il giocatore sia precedentemente stato tesserato all’estero oppure che non abbia mai giocato all’estero, deve essere dematerializzato e sarà di competenza dell’ufficio tesseramento centrale della F.I.G.C. Roma 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331005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0F25DB-4943-4862-9E08-3FC1F6D378CE}"/>
              </a:ext>
            </a:extLst>
          </p:cNvPr>
          <p:cNvSpPr txBox="1"/>
          <p:nvPr/>
        </p:nvSpPr>
        <p:spPr>
          <a:xfrm>
            <a:off x="0" y="106326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Schema riassuntivo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16173B40-8B7F-484F-9F13-66DFF1148E77}"/>
              </a:ext>
            </a:extLst>
          </p:cNvPr>
          <p:cNvSpPr/>
          <p:nvPr/>
        </p:nvSpPr>
        <p:spPr>
          <a:xfrm>
            <a:off x="2727580" y="724345"/>
            <a:ext cx="1828800" cy="659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ETÀ DEL CALCIATORE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AE7D0B4F-61D7-4396-81CD-41E31F4A9906}"/>
              </a:ext>
            </a:extLst>
          </p:cNvPr>
          <p:cNvSpPr/>
          <p:nvPr/>
        </p:nvSpPr>
        <p:spPr>
          <a:xfrm flipH="1">
            <a:off x="3207094" y="3315801"/>
            <a:ext cx="1154532" cy="63795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Sì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2A691EF-B372-4FC0-9D83-8CB0ABAFF06E}"/>
              </a:ext>
            </a:extLst>
          </p:cNvPr>
          <p:cNvSpPr/>
          <p:nvPr/>
        </p:nvSpPr>
        <p:spPr>
          <a:xfrm>
            <a:off x="696217" y="3124416"/>
            <a:ext cx="2211572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IUS SOLI SPORTIVO</a:t>
            </a:r>
          </a:p>
          <a:p>
            <a:pPr algn="ctr"/>
            <a:r>
              <a:rPr lang="it-IT" b="1" dirty="0">
                <a:solidFill>
                  <a:schemeClr val="accent1"/>
                </a:solidFill>
              </a:rPr>
              <a:t>(COMPETENZA COMITATO)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44BDE557-118C-4113-AFAB-A06EBCB76FB9}"/>
              </a:ext>
            </a:extLst>
          </p:cNvPr>
          <p:cNvSpPr/>
          <p:nvPr/>
        </p:nvSpPr>
        <p:spPr>
          <a:xfrm>
            <a:off x="5170518" y="4427758"/>
            <a:ext cx="985284" cy="476471"/>
          </a:xfrm>
          <a:prstGeom prst="downArrow">
            <a:avLst>
              <a:gd name="adj1" fmla="val 50000"/>
              <a:gd name="adj2" fmla="val 48077"/>
            </a:avLst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2" name="Callout: freccia a sinistra 11">
            <a:extLst>
              <a:ext uri="{FF2B5EF4-FFF2-40B4-BE49-F238E27FC236}">
                <a16:creationId xmlns:a16="http://schemas.microsoft.com/office/drawing/2014/main" id="{2AE363C8-5615-4AC8-9345-6EB7625BE94D}"/>
              </a:ext>
            </a:extLst>
          </p:cNvPr>
          <p:cNvSpPr/>
          <p:nvPr/>
        </p:nvSpPr>
        <p:spPr>
          <a:xfrm rot="16200000">
            <a:off x="1054069" y="1549404"/>
            <a:ext cx="1495868" cy="1403935"/>
          </a:xfrm>
          <a:prstGeom prst="left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MINORE DI 10 </a:t>
            </a:r>
            <a:r>
              <a:rPr lang="it-IT" b="1" dirty="0">
                <a:solidFill>
                  <a:schemeClr val="tx1"/>
                </a:solidFill>
              </a:rPr>
              <a:t>ANNI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3" name="Callout: freccia a sinistra 12">
            <a:extLst>
              <a:ext uri="{FF2B5EF4-FFF2-40B4-BE49-F238E27FC236}">
                <a16:creationId xmlns:a16="http://schemas.microsoft.com/office/drawing/2014/main" id="{5DEDD5F3-F2AB-446B-AF6E-8F4BF6AB001E}"/>
              </a:ext>
            </a:extLst>
          </p:cNvPr>
          <p:cNvSpPr/>
          <p:nvPr/>
        </p:nvSpPr>
        <p:spPr>
          <a:xfrm rot="16200000">
            <a:off x="4827398" y="1575161"/>
            <a:ext cx="1495866" cy="1403935"/>
          </a:xfrm>
          <a:prstGeom prst="left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scene3d>
              <a:camera prst="orthographicFront">
                <a:rot lat="0" lon="0" rev="16200000"/>
              </a:camera>
              <a:lightRig rig="threePt" dir="t"/>
            </a:scene3d>
            <a:sp3d z="-44450"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MAGGIORE DI 10 </a:t>
            </a:r>
            <a:r>
              <a:rPr lang="it-IT" sz="1400" b="1" dirty="0">
                <a:solidFill>
                  <a:schemeClr val="tx1"/>
                </a:solidFill>
              </a:rPr>
              <a:t>ANNI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8CE488F4-6C0C-4C46-805E-09A5F4B5A18B}"/>
              </a:ext>
            </a:extLst>
          </p:cNvPr>
          <p:cNvSpPr/>
          <p:nvPr/>
        </p:nvSpPr>
        <p:spPr>
          <a:xfrm>
            <a:off x="4660931" y="3124418"/>
            <a:ext cx="1828800" cy="10207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RISIEDE IN ITALIA DA PRIMA DEL 10° ANNO DI ETA’?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D814A8F9-CD97-44E8-9871-9A6CF9B12F75}"/>
              </a:ext>
            </a:extLst>
          </p:cNvPr>
          <p:cNvSpPr/>
          <p:nvPr/>
        </p:nvSpPr>
        <p:spPr>
          <a:xfrm>
            <a:off x="4660931" y="5009569"/>
            <a:ext cx="1828800" cy="10207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E’ ISCRITTO A SCUOLA DA ALMENO 1 ANNO?</a:t>
            </a:r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9FF6B955-6A2C-42C8-8C10-E4DD56108836}"/>
              </a:ext>
            </a:extLst>
          </p:cNvPr>
          <p:cNvSpPr/>
          <p:nvPr/>
        </p:nvSpPr>
        <p:spPr>
          <a:xfrm flipH="1">
            <a:off x="3207094" y="5200956"/>
            <a:ext cx="1154532" cy="63795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Sì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E61AD02-19B1-4AC8-BB3A-1FC622E86AA4}"/>
              </a:ext>
            </a:extLst>
          </p:cNvPr>
          <p:cNvSpPr/>
          <p:nvPr/>
        </p:nvSpPr>
        <p:spPr>
          <a:xfrm>
            <a:off x="696217" y="4983813"/>
            <a:ext cx="2211572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DI BILANCIO 2018 </a:t>
            </a:r>
          </a:p>
          <a:p>
            <a:pPr algn="ctr"/>
            <a:r>
              <a:rPr lang="it-IT" b="1" dirty="0">
                <a:solidFill>
                  <a:schemeClr val="accent1"/>
                </a:solidFill>
              </a:rPr>
              <a:t>(COMPETENZA COMITATO)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AFA7FB4A-9557-470E-9F50-FCA77714ABEE}"/>
              </a:ext>
            </a:extLst>
          </p:cNvPr>
          <p:cNvSpPr/>
          <p:nvPr/>
        </p:nvSpPr>
        <p:spPr>
          <a:xfrm>
            <a:off x="7138765" y="3528310"/>
            <a:ext cx="1828800" cy="1020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ECCEZIONI ART. 19 FIFA </a:t>
            </a:r>
            <a:r>
              <a:rPr lang="it-IT" sz="1400" b="1" dirty="0">
                <a:solidFill>
                  <a:schemeClr val="accent1"/>
                </a:solidFill>
              </a:rPr>
              <a:t>(COMPETENZA TESSERAMENTO FIGC ROMA)</a:t>
            </a:r>
          </a:p>
        </p:txBody>
      </p:sp>
      <p:sp>
        <p:nvSpPr>
          <p:cNvPr id="21" name="Freccia angolare in su 20">
            <a:extLst>
              <a:ext uri="{FF2B5EF4-FFF2-40B4-BE49-F238E27FC236}">
                <a16:creationId xmlns:a16="http://schemas.microsoft.com/office/drawing/2014/main" id="{9F8FC159-2309-4D07-9E5E-C1508127526D}"/>
              </a:ext>
            </a:extLst>
          </p:cNvPr>
          <p:cNvSpPr/>
          <p:nvPr/>
        </p:nvSpPr>
        <p:spPr>
          <a:xfrm>
            <a:off x="6592186" y="4665993"/>
            <a:ext cx="1460979" cy="1020725"/>
          </a:xfrm>
          <a:prstGeom prst="bentUp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30698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579</Words>
  <Application>Microsoft Office PowerPoint</Application>
  <PresentationFormat>Presentazione su schermo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WKS LND</dc:creator>
  <cp:lastModifiedBy>Dsk Lnd</cp:lastModifiedBy>
  <cp:revision>37</cp:revision>
  <cp:lastPrinted>2018-05-08T07:39:09Z</cp:lastPrinted>
  <dcterms:created xsi:type="dcterms:W3CDTF">2018-05-04T07:25:26Z</dcterms:created>
  <dcterms:modified xsi:type="dcterms:W3CDTF">2018-07-10T12:38:00Z</dcterms:modified>
</cp:coreProperties>
</file>