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1" r:id="rId4"/>
    <p:sldId id="260" r:id="rId5"/>
    <p:sldId id="270" r:id="rId6"/>
    <p:sldId id="271" r:id="rId7"/>
    <p:sldId id="27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DFD"/>
    <a:srgbClr val="F47920"/>
    <a:srgbClr val="FDB714"/>
    <a:srgbClr val="A9D18E"/>
    <a:srgbClr val="E2066F"/>
    <a:srgbClr val="008FB4"/>
    <a:srgbClr val="003644"/>
    <a:srgbClr val="F89C4D"/>
    <a:srgbClr val="F4E4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412" autoAdjust="0"/>
    <p:restoredTop sz="94660"/>
  </p:normalViewPr>
  <p:slideViewPr>
    <p:cSldViewPr snapToGrid="0">
      <p:cViewPr>
        <p:scale>
          <a:sx n="81" d="100"/>
          <a:sy n="81" d="100"/>
        </p:scale>
        <p:origin x="-120" y="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0" y="1648854"/>
            <a:ext cx="12192000" cy="3596246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CA76F-0611-4C72-8766-4931247DD68B}" type="datetimeFigureOut">
              <a:rPr lang="en-US" smtClean="0"/>
              <a:t>7/10/2018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125E6-2105-48BA-8F2C-31FCBA7617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46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295742" y="1698926"/>
            <a:ext cx="2809657" cy="3961042"/>
          </a:xfrm>
        </p:spPr>
        <p:txBody>
          <a:bodyPr>
            <a:normAutofit/>
          </a:bodyPr>
          <a:lstStyle>
            <a:lvl1pPr algn="ctr">
              <a:defRPr sz="1600"/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CA76F-0611-4C72-8766-4931247DD68B}" type="datetimeFigureOut">
              <a:rPr lang="en-US" smtClean="0"/>
              <a:t>7/10/2018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125E6-2105-48BA-8F2C-31FCBA7617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792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CA76F-0611-4C72-8766-4931247DD68B}" type="datetimeFigureOut">
              <a:rPr lang="en-US" smtClean="0"/>
              <a:t>7/10/2018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125E6-2105-48BA-8F2C-31FCBA7617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519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0" y="4611685"/>
            <a:ext cx="1738919" cy="2246313"/>
          </a:xfrm>
        </p:spPr>
        <p:txBody>
          <a:bodyPr>
            <a:normAutofit/>
          </a:bodyPr>
          <a:lstStyle>
            <a:lvl1pPr algn="ctr">
              <a:defRPr sz="1600"/>
            </a:lvl1pPr>
          </a:lstStyle>
          <a:p>
            <a:endParaRPr lang="en-US"/>
          </a:p>
        </p:txBody>
      </p:sp>
      <p:sp>
        <p:nvSpPr>
          <p:cNvPr id="18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1738922" y="4611685"/>
            <a:ext cx="1738919" cy="2246313"/>
          </a:xfrm>
        </p:spPr>
        <p:txBody>
          <a:bodyPr>
            <a:normAutofit/>
          </a:bodyPr>
          <a:lstStyle>
            <a:lvl1pPr algn="ctr">
              <a:defRPr sz="1600"/>
            </a:lvl1pPr>
          </a:lstStyle>
          <a:p>
            <a:endParaRPr lang="en-US"/>
          </a:p>
        </p:txBody>
      </p:sp>
      <p:sp>
        <p:nvSpPr>
          <p:cNvPr id="19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8713787" y="3998910"/>
            <a:ext cx="3478213" cy="2859088"/>
          </a:xfrm>
        </p:spPr>
        <p:txBody>
          <a:bodyPr>
            <a:normAutofit/>
          </a:bodyPr>
          <a:lstStyle>
            <a:lvl1pPr algn="ctr">
              <a:defRPr sz="1600"/>
            </a:lvl1pPr>
          </a:lstStyle>
          <a:p>
            <a:endParaRPr lang="en-US"/>
          </a:p>
        </p:txBody>
      </p:sp>
      <p:sp>
        <p:nvSpPr>
          <p:cNvPr id="22" name="Picture Placeholder 15"/>
          <p:cNvSpPr>
            <a:spLocks noGrp="1"/>
          </p:cNvSpPr>
          <p:nvPr>
            <p:ph type="pic" sz="quarter" idx="19"/>
          </p:nvPr>
        </p:nvSpPr>
        <p:spPr>
          <a:xfrm>
            <a:off x="3477471" y="1752600"/>
            <a:ext cx="2628525" cy="5105400"/>
          </a:xfrm>
        </p:spPr>
        <p:txBody>
          <a:bodyPr>
            <a:normAutofit/>
          </a:bodyPr>
          <a:lstStyle>
            <a:lvl1pPr algn="ctr">
              <a:defRPr sz="1600"/>
            </a:lvl1pPr>
          </a:lstStyle>
          <a:p>
            <a:endParaRPr lang="en-US"/>
          </a:p>
        </p:txBody>
      </p:sp>
      <p:sp>
        <p:nvSpPr>
          <p:cNvPr id="23" name="Picture Placeholder 15"/>
          <p:cNvSpPr>
            <a:spLocks noGrp="1"/>
          </p:cNvSpPr>
          <p:nvPr>
            <p:ph type="pic" sz="quarter" idx="20"/>
          </p:nvPr>
        </p:nvSpPr>
        <p:spPr>
          <a:xfrm>
            <a:off x="6106370" y="1752600"/>
            <a:ext cx="2607044" cy="5105400"/>
          </a:xfrm>
        </p:spPr>
        <p:txBody>
          <a:bodyPr>
            <a:normAutofit/>
          </a:bodyPr>
          <a:lstStyle>
            <a:lvl1pPr algn="ctr">
              <a:defRPr sz="1600"/>
            </a:lvl1pPr>
          </a:lstStyle>
          <a:p>
            <a:endParaRPr lang="en-US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0" y="1752600"/>
            <a:ext cx="3478213" cy="2859088"/>
          </a:xfrm>
        </p:spPr>
        <p:txBody>
          <a:bodyPr>
            <a:normAutofit/>
          </a:bodyPr>
          <a:lstStyle>
            <a:lvl1pPr algn="ctr">
              <a:defRPr sz="1600"/>
            </a:lvl1pPr>
          </a:lstStyle>
          <a:p>
            <a:endParaRPr lang="en-US"/>
          </a:p>
        </p:txBody>
      </p:sp>
      <p:sp>
        <p:nvSpPr>
          <p:cNvPr id="20" name="Picture Placeholder 15"/>
          <p:cNvSpPr>
            <a:spLocks noGrp="1"/>
          </p:cNvSpPr>
          <p:nvPr>
            <p:ph type="pic" sz="quarter" idx="17"/>
          </p:nvPr>
        </p:nvSpPr>
        <p:spPr>
          <a:xfrm>
            <a:off x="8713787" y="1752597"/>
            <a:ext cx="1738919" cy="2246313"/>
          </a:xfrm>
        </p:spPr>
        <p:txBody>
          <a:bodyPr>
            <a:normAutofit/>
          </a:bodyPr>
          <a:lstStyle>
            <a:lvl1pPr algn="ctr">
              <a:defRPr sz="1600"/>
            </a:lvl1pPr>
          </a:lstStyle>
          <a:p>
            <a:endParaRPr lang="en-US"/>
          </a:p>
        </p:txBody>
      </p:sp>
      <p:sp>
        <p:nvSpPr>
          <p:cNvPr id="21" name="Picture Placeholder 15"/>
          <p:cNvSpPr>
            <a:spLocks noGrp="1"/>
          </p:cNvSpPr>
          <p:nvPr>
            <p:ph type="pic" sz="quarter" idx="18"/>
          </p:nvPr>
        </p:nvSpPr>
        <p:spPr>
          <a:xfrm>
            <a:off x="10452709" y="1752597"/>
            <a:ext cx="1738919" cy="2246313"/>
          </a:xfrm>
        </p:spPr>
        <p:txBody>
          <a:bodyPr>
            <a:normAutofit/>
          </a:bodyPr>
          <a:lstStyle>
            <a:lvl1pPr algn="ctr"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455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1752600"/>
            <a:ext cx="2438400" cy="2438400"/>
          </a:xfrm>
        </p:spPr>
        <p:txBody>
          <a:bodyPr>
            <a:normAutofit/>
          </a:bodyPr>
          <a:lstStyle>
            <a:lvl1pPr algn="ctr">
              <a:defRPr sz="1200"/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CA76F-0611-4C72-8766-4931247DD68B}" type="datetimeFigureOut">
              <a:rPr lang="en-US" smtClean="0"/>
              <a:t>7/10/2018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125E6-2105-48BA-8F2C-31FCBA7617BF}" type="slidenum">
              <a:rPr lang="en-US" smtClean="0"/>
              <a:t>‹N›</a:t>
            </a:fld>
            <a:endParaRPr lang="en-US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438400" y="1752600"/>
            <a:ext cx="2438400" cy="2438400"/>
          </a:xfrm>
        </p:spPr>
        <p:txBody>
          <a:bodyPr>
            <a:normAutofit/>
          </a:bodyPr>
          <a:lstStyle>
            <a:lvl1pPr algn="ctr">
              <a:defRPr sz="1200"/>
            </a:lvl1pPr>
          </a:lstStyle>
          <a:p>
            <a:endParaRPr lang="en-US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4876800" y="1752600"/>
            <a:ext cx="2438400" cy="2438400"/>
          </a:xfrm>
        </p:spPr>
        <p:txBody>
          <a:bodyPr>
            <a:normAutofit/>
          </a:bodyPr>
          <a:lstStyle>
            <a:lvl1pPr algn="ctr">
              <a:defRPr sz="1200"/>
            </a:lvl1pPr>
          </a:lstStyle>
          <a:p>
            <a:endParaRPr lang="en-US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7315200" y="1752600"/>
            <a:ext cx="2438400" cy="2438400"/>
          </a:xfrm>
        </p:spPr>
        <p:txBody>
          <a:bodyPr>
            <a:normAutofit/>
          </a:bodyPr>
          <a:lstStyle>
            <a:lvl1pPr algn="ctr">
              <a:defRPr sz="1200"/>
            </a:lvl1pPr>
          </a:lstStyle>
          <a:p>
            <a:endParaRPr lang="en-US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9753600" y="1752600"/>
            <a:ext cx="2438400" cy="2438400"/>
          </a:xfrm>
        </p:spPr>
        <p:txBody>
          <a:bodyPr>
            <a:normAutofit/>
          </a:bodyPr>
          <a:lstStyle>
            <a:lvl1pPr algn="ctr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987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178300" y="1704975"/>
            <a:ext cx="1917700" cy="1917700"/>
          </a:xfrm>
        </p:spPr>
        <p:txBody>
          <a:bodyPr>
            <a:normAutofit/>
          </a:bodyPr>
          <a:lstStyle>
            <a:lvl1pPr algn="ctr">
              <a:defRPr sz="1600"/>
            </a:lvl1pPr>
          </a:lstStyle>
          <a:p>
            <a:endParaRPr lang="en-US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096000" y="1704975"/>
            <a:ext cx="1917700" cy="1917700"/>
          </a:xfrm>
        </p:spPr>
        <p:txBody>
          <a:bodyPr>
            <a:normAutofit/>
          </a:bodyPr>
          <a:lstStyle>
            <a:lvl1pPr algn="ctr">
              <a:defRPr sz="1600"/>
            </a:lvl1pPr>
          </a:lstStyle>
          <a:p>
            <a:endParaRPr lang="en-US"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4178300" y="3622675"/>
            <a:ext cx="1917700" cy="1917700"/>
          </a:xfrm>
        </p:spPr>
        <p:txBody>
          <a:bodyPr>
            <a:normAutofit/>
          </a:bodyPr>
          <a:lstStyle>
            <a:lvl1pPr algn="ctr">
              <a:defRPr sz="1600"/>
            </a:lvl1pPr>
          </a:lstStyle>
          <a:p>
            <a:endParaRPr lang="en-US"/>
          </a:p>
        </p:txBody>
      </p:sp>
      <p:sp>
        <p:nvSpPr>
          <p:cNvPr id="16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6096000" y="3622675"/>
            <a:ext cx="1917700" cy="1917700"/>
          </a:xfrm>
        </p:spPr>
        <p:txBody>
          <a:bodyPr>
            <a:normAutofit/>
          </a:bodyPr>
          <a:lstStyle>
            <a:lvl1pPr algn="ctr">
              <a:defRPr sz="1600"/>
            </a:lvl1pPr>
          </a:lstStyle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CA76F-0611-4C72-8766-4931247DD68B}" type="datetimeFigureOut">
              <a:rPr lang="en-US" smtClean="0"/>
              <a:t>7/10/2018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125E6-2105-48BA-8F2C-31FCBA7617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799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1961882" y="1854200"/>
            <a:ext cx="1117600" cy="1117600"/>
          </a:xfrm>
        </p:spPr>
        <p:txBody>
          <a:bodyPr>
            <a:normAutofit/>
          </a:bodyPr>
          <a:lstStyle>
            <a:lvl1pPr algn="ctr">
              <a:defRPr sz="1200"/>
            </a:lvl1pPr>
          </a:lstStyle>
          <a:p>
            <a:endParaRPr lang="en-US"/>
          </a:p>
        </p:txBody>
      </p:sp>
      <p:sp>
        <p:nvSpPr>
          <p:cNvPr id="18" name="Picture Placeholder 16"/>
          <p:cNvSpPr>
            <a:spLocks noGrp="1"/>
          </p:cNvSpPr>
          <p:nvPr>
            <p:ph type="pic" sz="quarter" idx="14"/>
          </p:nvPr>
        </p:nvSpPr>
        <p:spPr>
          <a:xfrm>
            <a:off x="5537200" y="1854200"/>
            <a:ext cx="1117600" cy="1117600"/>
          </a:xfrm>
        </p:spPr>
        <p:txBody>
          <a:bodyPr>
            <a:normAutofit/>
          </a:bodyPr>
          <a:lstStyle>
            <a:lvl1pPr algn="ctr">
              <a:defRPr sz="1200"/>
            </a:lvl1pPr>
          </a:lstStyle>
          <a:p>
            <a:endParaRPr lang="en-US"/>
          </a:p>
        </p:txBody>
      </p:sp>
      <p:sp>
        <p:nvSpPr>
          <p:cNvPr id="19" name="Picture Placeholder 16"/>
          <p:cNvSpPr>
            <a:spLocks noGrp="1"/>
          </p:cNvSpPr>
          <p:nvPr>
            <p:ph type="pic" sz="quarter" idx="15"/>
          </p:nvPr>
        </p:nvSpPr>
        <p:spPr>
          <a:xfrm>
            <a:off x="9112518" y="1854200"/>
            <a:ext cx="1117600" cy="1117600"/>
          </a:xfrm>
        </p:spPr>
        <p:txBody>
          <a:bodyPr>
            <a:normAutofit/>
          </a:bodyPr>
          <a:lstStyle>
            <a:lvl1pPr algn="ctr">
              <a:defRPr sz="1200"/>
            </a:lvl1pPr>
          </a:lstStyle>
          <a:p>
            <a:endParaRPr lang="en-US"/>
          </a:p>
        </p:txBody>
      </p:sp>
      <p:sp>
        <p:nvSpPr>
          <p:cNvPr id="20" name="Picture Placeholder 16"/>
          <p:cNvSpPr>
            <a:spLocks noGrp="1"/>
          </p:cNvSpPr>
          <p:nvPr>
            <p:ph type="pic" sz="quarter" idx="16"/>
          </p:nvPr>
        </p:nvSpPr>
        <p:spPr>
          <a:xfrm>
            <a:off x="1961882" y="4008549"/>
            <a:ext cx="1117600" cy="1117600"/>
          </a:xfrm>
        </p:spPr>
        <p:txBody>
          <a:bodyPr>
            <a:normAutofit/>
          </a:bodyPr>
          <a:lstStyle>
            <a:lvl1pPr algn="ctr">
              <a:defRPr sz="1200"/>
            </a:lvl1pPr>
          </a:lstStyle>
          <a:p>
            <a:endParaRPr lang="en-US"/>
          </a:p>
        </p:txBody>
      </p:sp>
      <p:sp>
        <p:nvSpPr>
          <p:cNvPr id="21" name="Picture Placeholder 16"/>
          <p:cNvSpPr>
            <a:spLocks noGrp="1"/>
          </p:cNvSpPr>
          <p:nvPr>
            <p:ph type="pic" sz="quarter" idx="17"/>
          </p:nvPr>
        </p:nvSpPr>
        <p:spPr>
          <a:xfrm>
            <a:off x="5537200" y="4008549"/>
            <a:ext cx="1117600" cy="1117600"/>
          </a:xfrm>
        </p:spPr>
        <p:txBody>
          <a:bodyPr>
            <a:normAutofit/>
          </a:bodyPr>
          <a:lstStyle>
            <a:lvl1pPr algn="ctr">
              <a:defRPr sz="1200"/>
            </a:lvl1pPr>
          </a:lstStyle>
          <a:p>
            <a:endParaRPr lang="en-US"/>
          </a:p>
        </p:txBody>
      </p:sp>
      <p:sp>
        <p:nvSpPr>
          <p:cNvPr id="22" name="Picture Placeholder 16"/>
          <p:cNvSpPr>
            <a:spLocks noGrp="1"/>
          </p:cNvSpPr>
          <p:nvPr>
            <p:ph type="pic" sz="quarter" idx="18"/>
          </p:nvPr>
        </p:nvSpPr>
        <p:spPr>
          <a:xfrm>
            <a:off x="9112518" y="4008549"/>
            <a:ext cx="1117600" cy="1117600"/>
          </a:xfrm>
        </p:spPr>
        <p:txBody>
          <a:bodyPr>
            <a:normAutofit/>
          </a:bodyPr>
          <a:lstStyle>
            <a:lvl1pPr algn="ctr">
              <a:defRPr sz="1200"/>
            </a:lvl1pPr>
          </a:lstStyle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CA76F-0611-4C72-8766-4931247DD68B}" type="datetimeFigureOut">
              <a:rPr lang="en-US" smtClean="0"/>
              <a:t>7/10/2018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125E6-2105-48BA-8F2C-31FCBA7617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608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CA76F-0611-4C72-8766-4931247DD68B}" type="datetimeFigureOut">
              <a:rPr lang="en-US" smtClean="0"/>
              <a:t>7/10/2018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125E6-2105-48BA-8F2C-31FCBA7617BF}" type="slidenum">
              <a:rPr lang="en-US" smtClean="0"/>
              <a:t>‹N›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 algn="ctr">
              <a:defRPr sz="2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944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CA76F-0611-4C72-8766-4931247DD68B}" type="datetimeFigureOut">
              <a:rPr lang="en-US" smtClean="0"/>
              <a:t>7/10/2018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125E6-2105-48BA-8F2C-31FCBA7617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232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1519238"/>
            <a:ext cx="12192000" cy="3219450"/>
          </a:xfrm>
        </p:spPr>
        <p:txBody>
          <a:bodyPr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CA76F-0611-4C72-8766-4931247DD68B}" type="datetimeFigureOut">
              <a:rPr lang="en-US" smtClean="0"/>
              <a:t>7/10/2018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125E6-2105-48BA-8F2C-31FCBA7617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796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1809750" y="2146300"/>
            <a:ext cx="1371600" cy="13716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6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1809750" y="4170519"/>
            <a:ext cx="1371600" cy="13716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7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6711950" y="2146300"/>
            <a:ext cx="1371600" cy="13716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8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6711950" y="4170519"/>
            <a:ext cx="1371600" cy="13716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CA76F-0611-4C72-8766-4931247DD68B}" type="datetimeFigureOut">
              <a:rPr lang="en-US" smtClean="0"/>
              <a:t>7/10/2018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125E6-2105-48BA-8F2C-31FCBA7617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704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1CA76F-0611-4C72-8766-4931247DD68B}" type="datetimeFigureOut">
              <a:rPr lang="en-US" smtClean="0"/>
              <a:t>7/10/2018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1125E6-2105-48BA-8F2C-31FCBA7617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669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mattia.mazzacuratti@gmail.com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xmlns="" id="{01A7F225-1724-A14D-9D4F-2C253E89A7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50" y="330200"/>
            <a:ext cx="11747500" cy="61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268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15"/>
          <p:cNvSpPr>
            <a:spLocks/>
          </p:cNvSpPr>
          <p:nvPr/>
        </p:nvSpPr>
        <p:spPr bwMode="auto">
          <a:xfrm>
            <a:off x="0" y="6194738"/>
            <a:ext cx="12192000" cy="663262"/>
          </a:xfrm>
          <a:custGeom>
            <a:avLst/>
            <a:gdLst>
              <a:gd name="T0" fmla="*/ 3558 w 3895"/>
              <a:gd name="T1" fmla="*/ 38 h 266"/>
              <a:gd name="T2" fmla="*/ 2598 w 3895"/>
              <a:gd name="T3" fmla="*/ 101 h 266"/>
              <a:gd name="T4" fmla="*/ 1948 w 3895"/>
              <a:gd name="T5" fmla="*/ 112 h 266"/>
              <a:gd name="T6" fmla="*/ 0 w 3895"/>
              <a:gd name="T7" fmla="*/ 0 h 266"/>
              <a:gd name="T8" fmla="*/ 0 w 3895"/>
              <a:gd name="T9" fmla="*/ 266 h 266"/>
              <a:gd name="T10" fmla="*/ 3895 w 3895"/>
              <a:gd name="T11" fmla="*/ 266 h 266"/>
              <a:gd name="T12" fmla="*/ 3895 w 3895"/>
              <a:gd name="T13" fmla="*/ 238 h 266"/>
              <a:gd name="T14" fmla="*/ 3895 w 3895"/>
              <a:gd name="T15" fmla="*/ 0 h 266"/>
              <a:gd name="T16" fmla="*/ 1948 w 3895"/>
              <a:gd name="T17" fmla="*/ 182 h 266"/>
              <a:gd name="T18" fmla="*/ 3558 w 3895"/>
              <a:gd name="T19" fmla="*/ 38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895" h="266">
                <a:moveTo>
                  <a:pt x="3558" y="38"/>
                </a:moveTo>
                <a:cubicBezTo>
                  <a:pt x="3260" y="67"/>
                  <a:pt x="2937" y="89"/>
                  <a:pt x="2598" y="101"/>
                </a:cubicBezTo>
                <a:cubicBezTo>
                  <a:pt x="2387" y="108"/>
                  <a:pt x="2170" y="112"/>
                  <a:pt x="1948" y="112"/>
                </a:cubicBezTo>
                <a:cubicBezTo>
                  <a:pt x="1230" y="112"/>
                  <a:pt x="561" y="71"/>
                  <a:pt x="0" y="0"/>
                </a:cubicBezTo>
                <a:cubicBezTo>
                  <a:pt x="0" y="266"/>
                  <a:pt x="0" y="266"/>
                  <a:pt x="0" y="266"/>
                </a:cubicBezTo>
                <a:cubicBezTo>
                  <a:pt x="3895" y="266"/>
                  <a:pt x="3895" y="266"/>
                  <a:pt x="3895" y="266"/>
                </a:cubicBezTo>
                <a:cubicBezTo>
                  <a:pt x="3895" y="238"/>
                  <a:pt x="3895" y="238"/>
                  <a:pt x="3895" y="238"/>
                </a:cubicBezTo>
                <a:cubicBezTo>
                  <a:pt x="3895" y="0"/>
                  <a:pt x="3895" y="0"/>
                  <a:pt x="3895" y="0"/>
                </a:cubicBezTo>
                <a:cubicBezTo>
                  <a:pt x="3895" y="0"/>
                  <a:pt x="3471" y="166"/>
                  <a:pt x="1948" y="182"/>
                </a:cubicBezTo>
                <a:cubicBezTo>
                  <a:pt x="1948" y="182"/>
                  <a:pt x="2969" y="154"/>
                  <a:pt x="3558" y="38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" y="334327"/>
            <a:ext cx="1219200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Lobster 1.4" panose="02000506000000020003" pitchFamily="50" charset="0"/>
              </a:rPr>
              <a:t>VUOI INSERIRE UN RAGAZZO 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  <a:latin typeface="Lobster 1.4" panose="02000506000000020003" pitchFamily="50" charset="0"/>
              </a:rPr>
              <a:t>DAI 18 AI 28 ANNI NELLA TUA SOCIETA’ SPORTIVA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1422621" y="6194738"/>
            <a:ext cx="360608" cy="360608"/>
            <a:chOff x="11422621" y="6194738"/>
            <a:chExt cx="360608" cy="360608"/>
          </a:xfrm>
        </p:grpSpPr>
        <p:sp>
          <p:nvSpPr>
            <p:cNvPr id="11" name="Oval 10"/>
            <p:cNvSpPr/>
            <p:nvPr/>
          </p:nvSpPr>
          <p:spPr>
            <a:xfrm>
              <a:off x="11422621" y="6194738"/>
              <a:ext cx="360608" cy="360608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>
              <a:spLocks/>
            </p:cNvSpPr>
            <p:nvPr/>
          </p:nvSpPr>
          <p:spPr>
            <a:xfrm>
              <a:off x="11486076" y="6290403"/>
              <a:ext cx="233698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1">
                      <a:lumMod val="95000"/>
                    </a:schemeClr>
                  </a:solidFill>
                  <a:latin typeface="Afta serif" panose="02000503000000020004" pitchFamily="50" charset="0"/>
                  <a:ea typeface="Fira Sans OT Light" panose="020B0603050000020004" pitchFamily="34" charset="0"/>
                  <a:cs typeface="Clear Sans Medium" panose="020B0603030202020304" pitchFamily="34" charset="0"/>
                </a:rPr>
                <a:t>3</a:t>
              </a:r>
            </a:p>
          </p:txBody>
        </p:sp>
      </p:grpSp>
      <p:sp>
        <p:nvSpPr>
          <p:cNvPr id="21" name="TextBox 20"/>
          <p:cNvSpPr txBox="1">
            <a:spLocks/>
          </p:cNvSpPr>
          <p:nvPr/>
        </p:nvSpPr>
        <p:spPr>
          <a:xfrm>
            <a:off x="2359644" y="2174459"/>
            <a:ext cx="290259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fta serif" panose="02000503000000020004" pitchFamily="50" charset="0"/>
                <a:ea typeface="Fira Sans OT Light" panose="020B0603050000020004" pitchFamily="34" charset="0"/>
                <a:cs typeface="Clear Sans Medium" panose="020B0603030202020304" pitchFamily="34" charset="0"/>
              </a:rPr>
              <a:t>RISPARMIO</a:t>
            </a:r>
          </a:p>
          <a:p>
            <a:pPr algn="ctr"/>
            <a:endParaRPr lang="en-U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fta serif" panose="02000503000000020004" pitchFamily="50" charset="0"/>
              <a:ea typeface="Fira Sans OT Light" panose="020B0603050000020004" pitchFamily="34" charset="0"/>
              <a:cs typeface="Clear Sans Medium" panose="020B0603030202020304" pitchFamily="34" charset="0"/>
            </a:endParaRPr>
          </a:p>
        </p:txBody>
      </p:sp>
      <p:sp>
        <p:nvSpPr>
          <p:cNvPr id="24" name="TextBox 23"/>
          <p:cNvSpPr txBox="1">
            <a:spLocks/>
          </p:cNvSpPr>
          <p:nvPr/>
        </p:nvSpPr>
        <p:spPr>
          <a:xfrm>
            <a:off x="7089232" y="2168804"/>
            <a:ext cx="237744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fta serif" panose="02000503000000020004" pitchFamily="50" charset="0"/>
                <a:ea typeface="Fira Sans OT Light" panose="020B0603050000020004" pitchFamily="34" charset="0"/>
                <a:cs typeface="Clear Sans Medium" panose="020B0603030202020304" pitchFamily="34" charset="0"/>
              </a:rPr>
              <a:t>RINGIOVANIMENTO</a:t>
            </a:r>
          </a:p>
        </p:txBody>
      </p:sp>
      <p:pic>
        <p:nvPicPr>
          <p:cNvPr id="26" name="Segnaposto immagine 21">
            <a:extLst>
              <a:ext uri="{FF2B5EF4-FFF2-40B4-BE49-F238E27FC236}">
                <a16:creationId xmlns:a16="http://schemas.microsoft.com/office/drawing/2014/main" xmlns="" id="{7BE8AC41-35B6-8249-8143-473208BF6A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3" r="3713"/>
          <a:stretch>
            <a:fillRect/>
          </a:stretch>
        </p:blipFill>
        <p:spPr>
          <a:xfrm>
            <a:off x="10367137" y="32853"/>
            <a:ext cx="1742588" cy="1870808"/>
          </a:xfrm>
          <a:prstGeom prst="rect">
            <a:avLst/>
          </a:prstGeom>
        </p:spPr>
      </p:pic>
      <p:sp>
        <p:nvSpPr>
          <p:cNvPr id="19" name="TextBox 23">
            <a:extLst>
              <a:ext uri="{FF2B5EF4-FFF2-40B4-BE49-F238E27FC236}">
                <a16:creationId xmlns:a16="http://schemas.microsoft.com/office/drawing/2014/main" xmlns="" id="{3E757BB0-DA30-6A4F-9DB9-987D661E4E73}"/>
              </a:ext>
            </a:extLst>
          </p:cNvPr>
          <p:cNvSpPr txBox="1">
            <a:spLocks/>
          </p:cNvSpPr>
          <p:nvPr/>
        </p:nvSpPr>
        <p:spPr>
          <a:xfrm>
            <a:off x="7089232" y="3960536"/>
            <a:ext cx="2377440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fta serif" panose="02000503000000020004" pitchFamily="50" charset="0"/>
                <a:ea typeface="Fira Sans OT Light" panose="020B0603050000020004" pitchFamily="34" charset="0"/>
                <a:cs typeface="Clear Sans Medium" panose="020B0603030202020304" pitchFamily="34" charset="0"/>
              </a:rPr>
              <a:t>INVESTIMENTO PROFESSIONALE PER IL FUTURO</a:t>
            </a:r>
          </a:p>
        </p:txBody>
      </p:sp>
      <p:sp>
        <p:nvSpPr>
          <p:cNvPr id="22" name="TextBox 20">
            <a:extLst>
              <a:ext uri="{FF2B5EF4-FFF2-40B4-BE49-F238E27FC236}">
                <a16:creationId xmlns:a16="http://schemas.microsoft.com/office/drawing/2014/main" xmlns="" id="{25CFAAFA-D74B-FA41-8924-D9DFE05EA560}"/>
              </a:ext>
            </a:extLst>
          </p:cNvPr>
          <p:cNvSpPr txBox="1">
            <a:spLocks/>
          </p:cNvSpPr>
          <p:nvPr/>
        </p:nvSpPr>
        <p:spPr>
          <a:xfrm>
            <a:off x="2359644" y="3960536"/>
            <a:ext cx="2902599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fta serif" panose="02000503000000020004" pitchFamily="50" charset="0"/>
                <a:ea typeface="Fira Sans OT Light" panose="020B0603050000020004" pitchFamily="34" charset="0"/>
                <a:cs typeface="Clear Sans Medium" panose="020B0603030202020304" pitchFamily="34" charset="0"/>
              </a:rPr>
              <a:t>MODELLO INCETRATO</a:t>
            </a:r>
          </a:p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fta serif" panose="02000503000000020004" pitchFamily="50" charset="0"/>
                <a:ea typeface="Fira Sans OT Light" panose="020B0603050000020004" pitchFamily="34" charset="0"/>
                <a:cs typeface="Clear Sans Medium" panose="020B0603030202020304" pitchFamily="34" charset="0"/>
              </a:rPr>
              <a:t>SULLA FORMAZIONE</a:t>
            </a:r>
          </a:p>
          <a:p>
            <a:pPr algn="ctr"/>
            <a:endParaRPr lang="en-U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fta serif" panose="02000503000000020004" pitchFamily="50" charset="0"/>
              <a:ea typeface="Fira Sans OT Light" panose="020B0603050000020004" pitchFamily="34" charset="0"/>
              <a:cs typeface="Clear Sans Medium" panose="020B0603030202020304" pitchFamily="34" charset="0"/>
            </a:endParaRPr>
          </a:p>
        </p:txBody>
      </p:sp>
      <p:sp>
        <p:nvSpPr>
          <p:cNvPr id="28" name="Shape 162">
            <a:extLst>
              <a:ext uri="{FF2B5EF4-FFF2-40B4-BE49-F238E27FC236}">
                <a16:creationId xmlns:a16="http://schemas.microsoft.com/office/drawing/2014/main" xmlns="" id="{09814CEB-DA93-0A4A-8C30-6E8EEBB45764}"/>
              </a:ext>
            </a:extLst>
          </p:cNvPr>
          <p:cNvSpPr/>
          <p:nvPr/>
        </p:nvSpPr>
        <p:spPr>
          <a:xfrm>
            <a:off x="7902069" y="3192570"/>
            <a:ext cx="751766" cy="6260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071" y="8035"/>
                </a:moveTo>
                <a:lnTo>
                  <a:pt x="11327" y="9235"/>
                </a:lnTo>
                <a:lnTo>
                  <a:pt x="14583" y="4904"/>
                </a:lnTo>
                <a:lnTo>
                  <a:pt x="15088" y="4330"/>
                </a:lnTo>
                <a:lnTo>
                  <a:pt x="17289" y="6157"/>
                </a:lnTo>
                <a:lnTo>
                  <a:pt x="17289" y="3078"/>
                </a:lnTo>
                <a:lnTo>
                  <a:pt x="17289" y="0"/>
                </a:lnTo>
                <a:lnTo>
                  <a:pt x="14583" y="626"/>
                </a:lnTo>
                <a:lnTo>
                  <a:pt x="11878" y="1200"/>
                </a:lnTo>
                <a:lnTo>
                  <a:pt x="14033" y="3704"/>
                </a:lnTo>
                <a:lnTo>
                  <a:pt x="10777" y="7409"/>
                </a:lnTo>
                <a:lnTo>
                  <a:pt x="7567" y="6157"/>
                </a:lnTo>
                <a:lnTo>
                  <a:pt x="5411" y="10487"/>
                </a:lnTo>
                <a:lnTo>
                  <a:pt x="2155" y="9235"/>
                </a:lnTo>
                <a:lnTo>
                  <a:pt x="550" y="14817"/>
                </a:lnTo>
                <a:lnTo>
                  <a:pt x="0" y="16017"/>
                </a:lnTo>
                <a:lnTo>
                  <a:pt x="1055" y="16643"/>
                </a:lnTo>
                <a:lnTo>
                  <a:pt x="2706" y="11113"/>
                </a:lnTo>
                <a:lnTo>
                  <a:pt x="5916" y="12313"/>
                </a:lnTo>
                <a:lnTo>
                  <a:pt x="8071" y="8035"/>
                </a:lnTo>
                <a:lnTo>
                  <a:pt x="8071" y="8035"/>
                </a:lnTo>
                <a:close/>
                <a:moveTo>
                  <a:pt x="6466" y="21600"/>
                </a:moveTo>
                <a:lnTo>
                  <a:pt x="6466" y="16643"/>
                </a:lnTo>
                <a:lnTo>
                  <a:pt x="3761" y="16643"/>
                </a:lnTo>
                <a:lnTo>
                  <a:pt x="3761" y="21600"/>
                </a:lnTo>
                <a:lnTo>
                  <a:pt x="6466" y="21600"/>
                </a:lnTo>
                <a:lnTo>
                  <a:pt x="6466" y="21600"/>
                </a:lnTo>
                <a:close/>
                <a:moveTo>
                  <a:pt x="10227" y="21600"/>
                </a:moveTo>
                <a:lnTo>
                  <a:pt x="7567" y="21600"/>
                </a:lnTo>
                <a:lnTo>
                  <a:pt x="7567" y="14817"/>
                </a:lnTo>
                <a:lnTo>
                  <a:pt x="10227" y="14817"/>
                </a:lnTo>
                <a:lnTo>
                  <a:pt x="10227" y="21600"/>
                </a:lnTo>
                <a:lnTo>
                  <a:pt x="10227" y="21600"/>
                </a:lnTo>
                <a:close/>
                <a:moveTo>
                  <a:pt x="14033" y="21600"/>
                </a:moveTo>
                <a:lnTo>
                  <a:pt x="11327" y="21600"/>
                </a:lnTo>
                <a:lnTo>
                  <a:pt x="11327" y="12313"/>
                </a:lnTo>
                <a:lnTo>
                  <a:pt x="14033" y="12313"/>
                </a:lnTo>
                <a:lnTo>
                  <a:pt x="14033" y="21600"/>
                </a:lnTo>
                <a:lnTo>
                  <a:pt x="14033" y="21600"/>
                </a:lnTo>
                <a:close/>
                <a:moveTo>
                  <a:pt x="17794" y="21600"/>
                </a:moveTo>
                <a:lnTo>
                  <a:pt x="15088" y="21600"/>
                </a:lnTo>
                <a:lnTo>
                  <a:pt x="15088" y="9861"/>
                </a:lnTo>
                <a:lnTo>
                  <a:pt x="17794" y="9861"/>
                </a:lnTo>
                <a:lnTo>
                  <a:pt x="17794" y="21600"/>
                </a:lnTo>
                <a:lnTo>
                  <a:pt x="17794" y="21600"/>
                </a:lnTo>
                <a:close/>
                <a:moveTo>
                  <a:pt x="18894" y="6783"/>
                </a:moveTo>
                <a:lnTo>
                  <a:pt x="18894" y="21600"/>
                </a:lnTo>
                <a:lnTo>
                  <a:pt x="21600" y="21600"/>
                </a:lnTo>
                <a:lnTo>
                  <a:pt x="21600" y="6783"/>
                </a:lnTo>
                <a:lnTo>
                  <a:pt x="18894" y="6783"/>
                </a:lnTo>
                <a:close/>
              </a:path>
            </a:pathLst>
          </a:custGeom>
          <a:solidFill>
            <a:schemeClr val="tx1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lvl="0" algn="l">
              <a:spcBef>
                <a:spcPts val="1000"/>
              </a:spcBef>
              <a:defRPr sz="2000">
                <a:solidFill>
                  <a:srgbClr val="53585F"/>
                </a:solidFill>
                <a:latin typeface="Aller Light"/>
                <a:ea typeface="Aller Light"/>
                <a:cs typeface="Aller Light"/>
                <a:sym typeface="Aller Light"/>
              </a:defRPr>
            </a:pPr>
            <a:endParaRPr dirty="0"/>
          </a:p>
        </p:txBody>
      </p:sp>
      <p:sp>
        <p:nvSpPr>
          <p:cNvPr id="29" name="Freeform 11">
            <a:extLst>
              <a:ext uri="{FF2B5EF4-FFF2-40B4-BE49-F238E27FC236}">
                <a16:creationId xmlns:a16="http://schemas.microsoft.com/office/drawing/2014/main" xmlns="" id="{32128FF9-343A-2041-BD19-FD39ABCCFD5A}"/>
              </a:ext>
            </a:extLst>
          </p:cNvPr>
          <p:cNvSpPr>
            <a:spLocks noEditPoints="1"/>
          </p:cNvSpPr>
          <p:nvPr/>
        </p:nvSpPr>
        <p:spPr bwMode="auto">
          <a:xfrm>
            <a:off x="7868476" y="1410629"/>
            <a:ext cx="785359" cy="650072"/>
          </a:xfrm>
          <a:custGeom>
            <a:avLst/>
            <a:gdLst>
              <a:gd name="T0" fmla="*/ 260 w 287"/>
              <a:gd name="T1" fmla="*/ 78 h 237"/>
              <a:gd name="T2" fmla="*/ 244 w 287"/>
              <a:gd name="T3" fmla="*/ 94 h 237"/>
              <a:gd name="T4" fmla="*/ 260 w 287"/>
              <a:gd name="T5" fmla="*/ 111 h 237"/>
              <a:gd name="T6" fmla="*/ 277 w 287"/>
              <a:gd name="T7" fmla="*/ 94 h 237"/>
              <a:gd name="T8" fmla="*/ 260 w 287"/>
              <a:gd name="T9" fmla="*/ 78 h 237"/>
              <a:gd name="T10" fmla="*/ 27 w 287"/>
              <a:gd name="T11" fmla="*/ 78 h 237"/>
              <a:gd name="T12" fmla="*/ 11 w 287"/>
              <a:gd name="T13" fmla="*/ 94 h 237"/>
              <a:gd name="T14" fmla="*/ 27 w 287"/>
              <a:gd name="T15" fmla="*/ 111 h 237"/>
              <a:gd name="T16" fmla="*/ 43 w 287"/>
              <a:gd name="T17" fmla="*/ 94 h 237"/>
              <a:gd name="T18" fmla="*/ 27 w 287"/>
              <a:gd name="T19" fmla="*/ 78 h 237"/>
              <a:gd name="T20" fmla="*/ 212 w 287"/>
              <a:gd name="T21" fmla="*/ 49 h 237"/>
              <a:gd name="T22" fmla="*/ 188 w 287"/>
              <a:gd name="T23" fmla="*/ 73 h 237"/>
              <a:gd name="T24" fmla="*/ 212 w 287"/>
              <a:gd name="T25" fmla="*/ 97 h 237"/>
              <a:gd name="T26" fmla="*/ 236 w 287"/>
              <a:gd name="T27" fmla="*/ 73 h 237"/>
              <a:gd name="T28" fmla="*/ 212 w 287"/>
              <a:gd name="T29" fmla="*/ 49 h 237"/>
              <a:gd name="T30" fmla="*/ 287 w 287"/>
              <a:gd name="T31" fmla="*/ 196 h 237"/>
              <a:gd name="T32" fmla="*/ 259 w 287"/>
              <a:gd name="T33" fmla="*/ 196 h 237"/>
              <a:gd name="T34" fmla="*/ 259 w 287"/>
              <a:gd name="T35" fmla="*/ 145 h 237"/>
              <a:gd name="T36" fmla="*/ 253 w 287"/>
              <a:gd name="T37" fmla="*/ 121 h 237"/>
              <a:gd name="T38" fmla="*/ 260 w 287"/>
              <a:gd name="T39" fmla="*/ 120 h 237"/>
              <a:gd name="T40" fmla="*/ 287 w 287"/>
              <a:gd name="T41" fmla="*/ 147 h 237"/>
              <a:gd name="T42" fmla="*/ 287 w 287"/>
              <a:gd name="T43" fmla="*/ 196 h 237"/>
              <a:gd name="T44" fmla="*/ 75 w 287"/>
              <a:gd name="T45" fmla="*/ 49 h 237"/>
              <a:gd name="T46" fmla="*/ 51 w 287"/>
              <a:gd name="T47" fmla="*/ 73 h 237"/>
              <a:gd name="T48" fmla="*/ 75 w 287"/>
              <a:gd name="T49" fmla="*/ 97 h 237"/>
              <a:gd name="T50" fmla="*/ 99 w 287"/>
              <a:gd name="T51" fmla="*/ 73 h 237"/>
              <a:gd name="T52" fmla="*/ 75 w 287"/>
              <a:gd name="T53" fmla="*/ 49 h 237"/>
              <a:gd name="T54" fmla="*/ 27 w 287"/>
              <a:gd name="T55" fmla="*/ 120 h 237"/>
              <a:gd name="T56" fmla="*/ 34 w 287"/>
              <a:gd name="T57" fmla="*/ 121 h 237"/>
              <a:gd name="T58" fmla="*/ 28 w 287"/>
              <a:gd name="T59" fmla="*/ 145 h 237"/>
              <a:gd name="T60" fmla="*/ 28 w 287"/>
              <a:gd name="T61" fmla="*/ 196 h 237"/>
              <a:gd name="T62" fmla="*/ 0 w 287"/>
              <a:gd name="T63" fmla="*/ 196 h 237"/>
              <a:gd name="T64" fmla="*/ 0 w 287"/>
              <a:gd name="T65" fmla="*/ 147 h 237"/>
              <a:gd name="T66" fmla="*/ 27 w 287"/>
              <a:gd name="T67" fmla="*/ 120 h 237"/>
              <a:gd name="T68" fmla="*/ 144 w 287"/>
              <a:gd name="T69" fmla="*/ 0 h 237"/>
              <a:gd name="T70" fmla="*/ 108 w 287"/>
              <a:gd name="T71" fmla="*/ 36 h 237"/>
              <a:gd name="T72" fmla="*/ 144 w 287"/>
              <a:gd name="T73" fmla="*/ 72 h 237"/>
              <a:gd name="T74" fmla="*/ 179 w 287"/>
              <a:gd name="T75" fmla="*/ 36 h 237"/>
              <a:gd name="T76" fmla="*/ 144 w 287"/>
              <a:gd name="T77" fmla="*/ 0 h 237"/>
              <a:gd name="T78" fmla="*/ 251 w 287"/>
              <a:gd name="T79" fmla="*/ 214 h 237"/>
              <a:gd name="T80" fmla="*/ 208 w 287"/>
              <a:gd name="T81" fmla="*/ 214 h 237"/>
              <a:gd name="T82" fmla="*/ 208 w 287"/>
              <a:gd name="T83" fmla="*/ 137 h 237"/>
              <a:gd name="T84" fmla="*/ 201 w 287"/>
              <a:gd name="T85" fmla="*/ 108 h 237"/>
              <a:gd name="T86" fmla="*/ 212 w 287"/>
              <a:gd name="T87" fmla="*/ 106 h 237"/>
              <a:gd name="T88" fmla="*/ 251 w 287"/>
              <a:gd name="T89" fmla="*/ 145 h 237"/>
              <a:gd name="T90" fmla="*/ 251 w 287"/>
              <a:gd name="T91" fmla="*/ 214 h 237"/>
              <a:gd name="T92" fmla="*/ 79 w 287"/>
              <a:gd name="T93" fmla="*/ 137 h 237"/>
              <a:gd name="T94" fmla="*/ 79 w 287"/>
              <a:gd name="T95" fmla="*/ 214 h 237"/>
              <a:gd name="T96" fmla="*/ 37 w 287"/>
              <a:gd name="T97" fmla="*/ 214 h 237"/>
              <a:gd name="T98" fmla="*/ 37 w 287"/>
              <a:gd name="T99" fmla="*/ 145 h 237"/>
              <a:gd name="T100" fmla="*/ 75 w 287"/>
              <a:gd name="T101" fmla="*/ 106 h 237"/>
              <a:gd name="T102" fmla="*/ 86 w 287"/>
              <a:gd name="T103" fmla="*/ 108 h 237"/>
              <a:gd name="T104" fmla="*/ 79 w 287"/>
              <a:gd name="T105" fmla="*/ 137 h 237"/>
              <a:gd name="T106" fmla="*/ 88 w 287"/>
              <a:gd name="T107" fmla="*/ 237 h 237"/>
              <a:gd name="T108" fmla="*/ 200 w 287"/>
              <a:gd name="T109" fmla="*/ 237 h 237"/>
              <a:gd name="T110" fmla="*/ 200 w 287"/>
              <a:gd name="T111" fmla="*/ 137 h 237"/>
              <a:gd name="T112" fmla="*/ 144 w 287"/>
              <a:gd name="T113" fmla="*/ 81 h 237"/>
              <a:gd name="T114" fmla="*/ 88 w 287"/>
              <a:gd name="T115" fmla="*/ 137 h 237"/>
              <a:gd name="T116" fmla="*/ 88 w 287"/>
              <a:gd name="T117" fmla="*/ 237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7" h="237">
                <a:moveTo>
                  <a:pt x="260" y="78"/>
                </a:moveTo>
                <a:cubicBezTo>
                  <a:pt x="251" y="78"/>
                  <a:pt x="244" y="85"/>
                  <a:pt x="244" y="94"/>
                </a:cubicBezTo>
                <a:cubicBezTo>
                  <a:pt x="244" y="103"/>
                  <a:pt x="251" y="111"/>
                  <a:pt x="260" y="111"/>
                </a:cubicBezTo>
                <a:cubicBezTo>
                  <a:pt x="269" y="111"/>
                  <a:pt x="277" y="103"/>
                  <a:pt x="277" y="94"/>
                </a:cubicBezTo>
                <a:cubicBezTo>
                  <a:pt x="277" y="85"/>
                  <a:pt x="269" y="78"/>
                  <a:pt x="260" y="78"/>
                </a:cubicBezTo>
                <a:close/>
                <a:moveTo>
                  <a:pt x="27" y="78"/>
                </a:moveTo>
                <a:cubicBezTo>
                  <a:pt x="18" y="78"/>
                  <a:pt x="11" y="85"/>
                  <a:pt x="11" y="94"/>
                </a:cubicBezTo>
                <a:cubicBezTo>
                  <a:pt x="11" y="103"/>
                  <a:pt x="18" y="111"/>
                  <a:pt x="27" y="111"/>
                </a:cubicBezTo>
                <a:cubicBezTo>
                  <a:pt x="36" y="111"/>
                  <a:pt x="43" y="103"/>
                  <a:pt x="43" y="94"/>
                </a:cubicBezTo>
                <a:cubicBezTo>
                  <a:pt x="43" y="85"/>
                  <a:pt x="36" y="78"/>
                  <a:pt x="27" y="78"/>
                </a:cubicBezTo>
                <a:close/>
                <a:moveTo>
                  <a:pt x="212" y="49"/>
                </a:moveTo>
                <a:cubicBezTo>
                  <a:pt x="199" y="49"/>
                  <a:pt x="188" y="59"/>
                  <a:pt x="188" y="73"/>
                </a:cubicBezTo>
                <a:cubicBezTo>
                  <a:pt x="188" y="86"/>
                  <a:pt x="199" y="97"/>
                  <a:pt x="212" y="97"/>
                </a:cubicBezTo>
                <a:cubicBezTo>
                  <a:pt x="225" y="97"/>
                  <a:pt x="236" y="86"/>
                  <a:pt x="236" y="73"/>
                </a:cubicBezTo>
                <a:cubicBezTo>
                  <a:pt x="236" y="59"/>
                  <a:pt x="225" y="49"/>
                  <a:pt x="212" y="49"/>
                </a:cubicBezTo>
                <a:close/>
                <a:moveTo>
                  <a:pt x="287" y="196"/>
                </a:moveTo>
                <a:cubicBezTo>
                  <a:pt x="259" y="196"/>
                  <a:pt x="259" y="196"/>
                  <a:pt x="259" y="196"/>
                </a:cubicBezTo>
                <a:cubicBezTo>
                  <a:pt x="259" y="145"/>
                  <a:pt x="259" y="145"/>
                  <a:pt x="259" y="145"/>
                </a:cubicBezTo>
                <a:cubicBezTo>
                  <a:pt x="259" y="136"/>
                  <a:pt x="257" y="128"/>
                  <a:pt x="253" y="121"/>
                </a:cubicBezTo>
                <a:cubicBezTo>
                  <a:pt x="255" y="120"/>
                  <a:pt x="258" y="120"/>
                  <a:pt x="260" y="120"/>
                </a:cubicBezTo>
                <a:cubicBezTo>
                  <a:pt x="275" y="120"/>
                  <a:pt x="287" y="132"/>
                  <a:pt x="287" y="147"/>
                </a:cubicBezTo>
                <a:lnTo>
                  <a:pt x="287" y="196"/>
                </a:lnTo>
                <a:close/>
                <a:moveTo>
                  <a:pt x="75" y="49"/>
                </a:moveTo>
                <a:cubicBezTo>
                  <a:pt x="62" y="49"/>
                  <a:pt x="51" y="59"/>
                  <a:pt x="51" y="73"/>
                </a:cubicBezTo>
                <a:cubicBezTo>
                  <a:pt x="51" y="86"/>
                  <a:pt x="62" y="97"/>
                  <a:pt x="75" y="97"/>
                </a:cubicBezTo>
                <a:cubicBezTo>
                  <a:pt x="88" y="97"/>
                  <a:pt x="99" y="86"/>
                  <a:pt x="99" y="73"/>
                </a:cubicBezTo>
                <a:cubicBezTo>
                  <a:pt x="99" y="59"/>
                  <a:pt x="88" y="49"/>
                  <a:pt x="75" y="49"/>
                </a:cubicBezTo>
                <a:close/>
                <a:moveTo>
                  <a:pt x="27" y="120"/>
                </a:moveTo>
                <a:cubicBezTo>
                  <a:pt x="29" y="120"/>
                  <a:pt x="32" y="120"/>
                  <a:pt x="34" y="121"/>
                </a:cubicBezTo>
                <a:cubicBezTo>
                  <a:pt x="30" y="128"/>
                  <a:pt x="28" y="136"/>
                  <a:pt x="28" y="145"/>
                </a:cubicBezTo>
                <a:cubicBezTo>
                  <a:pt x="28" y="196"/>
                  <a:pt x="28" y="196"/>
                  <a:pt x="28" y="196"/>
                </a:cubicBezTo>
                <a:cubicBezTo>
                  <a:pt x="0" y="196"/>
                  <a:pt x="0" y="196"/>
                  <a:pt x="0" y="196"/>
                </a:cubicBezTo>
                <a:cubicBezTo>
                  <a:pt x="0" y="147"/>
                  <a:pt x="0" y="147"/>
                  <a:pt x="0" y="147"/>
                </a:cubicBezTo>
                <a:cubicBezTo>
                  <a:pt x="0" y="132"/>
                  <a:pt x="12" y="120"/>
                  <a:pt x="27" y="120"/>
                </a:cubicBezTo>
                <a:close/>
                <a:moveTo>
                  <a:pt x="144" y="0"/>
                </a:moveTo>
                <a:cubicBezTo>
                  <a:pt x="124" y="0"/>
                  <a:pt x="108" y="16"/>
                  <a:pt x="108" y="36"/>
                </a:cubicBezTo>
                <a:cubicBezTo>
                  <a:pt x="108" y="56"/>
                  <a:pt x="124" y="72"/>
                  <a:pt x="144" y="72"/>
                </a:cubicBezTo>
                <a:cubicBezTo>
                  <a:pt x="163" y="72"/>
                  <a:pt x="179" y="56"/>
                  <a:pt x="179" y="36"/>
                </a:cubicBezTo>
                <a:cubicBezTo>
                  <a:pt x="179" y="16"/>
                  <a:pt x="163" y="0"/>
                  <a:pt x="144" y="0"/>
                </a:cubicBezTo>
                <a:close/>
                <a:moveTo>
                  <a:pt x="251" y="214"/>
                </a:moveTo>
                <a:cubicBezTo>
                  <a:pt x="208" y="214"/>
                  <a:pt x="208" y="214"/>
                  <a:pt x="208" y="214"/>
                </a:cubicBezTo>
                <a:cubicBezTo>
                  <a:pt x="208" y="137"/>
                  <a:pt x="208" y="137"/>
                  <a:pt x="208" y="137"/>
                </a:cubicBezTo>
                <a:cubicBezTo>
                  <a:pt x="208" y="127"/>
                  <a:pt x="206" y="117"/>
                  <a:pt x="201" y="108"/>
                </a:cubicBezTo>
                <a:cubicBezTo>
                  <a:pt x="205" y="107"/>
                  <a:pt x="208" y="106"/>
                  <a:pt x="212" y="106"/>
                </a:cubicBezTo>
                <a:cubicBezTo>
                  <a:pt x="233" y="106"/>
                  <a:pt x="251" y="124"/>
                  <a:pt x="251" y="145"/>
                </a:cubicBezTo>
                <a:lnTo>
                  <a:pt x="251" y="214"/>
                </a:lnTo>
                <a:close/>
                <a:moveTo>
                  <a:pt x="79" y="137"/>
                </a:moveTo>
                <a:cubicBezTo>
                  <a:pt x="79" y="214"/>
                  <a:pt x="79" y="214"/>
                  <a:pt x="79" y="214"/>
                </a:cubicBezTo>
                <a:cubicBezTo>
                  <a:pt x="37" y="214"/>
                  <a:pt x="37" y="214"/>
                  <a:pt x="37" y="214"/>
                </a:cubicBezTo>
                <a:cubicBezTo>
                  <a:pt x="37" y="145"/>
                  <a:pt x="37" y="145"/>
                  <a:pt x="37" y="145"/>
                </a:cubicBezTo>
                <a:cubicBezTo>
                  <a:pt x="37" y="124"/>
                  <a:pt x="54" y="106"/>
                  <a:pt x="75" y="106"/>
                </a:cubicBezTo>
                <a:cubicBezTo>
                  <a:pt x="79" y="106"/>
                  <a:pt x="83" y="107"/>
                  <a:pt x="86" y="108"/>
                </a:cubicBezTo>
                <a:cubicBezTo>
                  <a:pt x="81" y="117"/>
                  <a:pt x="79" y="127"/>
                  <a:pt x="79" y="137"/>
                </a:cubicBezTo>
                <a:close/>
                <a:moveTo>
                  <a:pt x="88" y="237"/>
                </a:moveTo>
                <a:cubicBezTo>
                  <a:pt x="200" y="237"/>
                  <a:pt x="200" y="237"/>
                  <a:pt x="200" y="237"/>
                </a:cubicBezTo>
                <a:cubicBezTo>
                  <a:pt x="200" y="137"/>
                  <a:pt x="200" y="137"/>
                  <a:pt x="200" y="137"/>
                </a:cubicBezTo>
                <a:cubicBezTo>
                  <a:pt x="200" y="106"/>
                  <a:pt x="174" y="81"/>
                  <a:pt x="144" y="81"/>
                </a:cubicBezTo>
                <a:cubicBezTo>
                  <a:pt x="113" y="81"/>
                  <a:pt x="88" y="106"/>
                  <a:pt x="88" y="137"/>
                </a:cubicBezTo>
                <a:lnTo>
                  <a:pt x="88" y="23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Shape 2573">
            <a:extLst>
              <a:ext uri="{FF2B5EF4-FFF2-40B4-BE49-F238E27FC236}">
                <a16:creationId xmlns:a16="http://schemas.microsoft.com/office/drawing/2014/main" xmlns="" id="{5F2A6600-8992-5B43-9D0D-A782BDCA17FC}"/>
              </a:ext>
            </a:extLst>
          </p:cNvPr>
          <p:cNvSpPr/>
          <p:nvPr/>
        </p:nvSpPr>
        <p:spPr>
          <a:xfrm>
            <a:off x="3598330" y="1410629"/>
            <a:ext cx="491067" cy="6918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3" h="21574" extrusionOk="0">
                <a:moveTo>
                  <a:pt x="13864" y="16422"/>
                </a:moveTo>
                <a:cubicBezTo>
                  <a:pt x="13295" y="16782"/>
                  <a:pt x="12583" y="17013"/>
                  <a:pt x="11740" y="17115"/>
                </a:cubicBezTo>
                <a:lnTo>
                  <a:pt x="11752" y="18333"/>
                </a:lnTo>
                <a:lnTo>
                  <a:pt x="9908" y="18336"/>
                </a:lnTo>
                <a:lnTo>
                  <a:pt x="9897" y="17119"/>
                </a:lnTo>
                <a:cubicBezTo>
                  <a:pt x="9066" y="17021"/>
                  <a:pt x="8316" y="16773"/>
                  <a:pt x="7666" y="16391"/>
                </a:cubicBezTo>
                <a:cubicBezTo>
                  <a:pt x="6892" y="15916"/>
                  <a:pt x="6492" y="15369"/>
                  <a:pt x="6466" y="14757"/>
                </a:cubicBezTo>
                <a:lnTo>
                  <a:pt x="6503" y="14424"/>
                </a:lnTo>
                <a:lnTo>
                  <a:pt x="8292" y="14419"/>
                </a:lnTo>
                <a:lnTo>
                  <a:pt x="8298" y="14543"/>
                </a:lnTo>
                <a:cubicBezTo>
                  <a:pt x="8309" y="15050"/>
                  <a:pt x="8528" y="15427"/>
                  <a:pt x="8960" y="15694"/>
                </a:cubicBezTo>
                <a:cubicBezTo>
                  <a:pt x="9384" y="15964"/>
                  <a:pt x="10003" y="16098"/>
                  <a:pt x="10790" y="16098"/>
                </a:cubicBezTo>
                <a:cubicBezTo>
                  <a:pt x="11584" y="16093"/>
                  <a:pt x="12202" y="15951"/>
                  <a:pt x="12633" y="15680"/>
                </a:cubicBezTo>
                <a:cubicBezTo>
                  <a:pt x="13064" y="15409"/>
                  <a:pt x="13270" y="15036"/>
                  <a:pt x="13270" y="14552"/>
                </a:cubicBezTo>
                <a:cubicBezTo>
                  <a:pt x="13270" y="14153"/>
                  <a:pt x="13070" y="13842"/>
                  <a:pt x="12652" y="13606"/>
                </a:cubicBezTo>
                <a:cubicBezTo>
                  <a:pt x="12221" y="13367"/>
                  <a:pt x="11477" y="13158"/>
                  <a:pt x="10433" y="12985"/>
                </a:cubicBezTo>
                <a:cubicBezTo>
                  <a:pt x="9278" y="12794"/>
                  <a:pt x="8385" y="12496"/>
                  <a:pt x="7803" y="12110"/>
                </a:cubicBezTo>
                <a:cubicBezTo>
                  <a:pt x="7210" y="11710"/>
                  <a:pt x="6897" y="11199"/>
                  <a:pt x="6892" y="10591"/>
                </a:cubicBezTo>
                <a:cubicBezTo>
                  <a:pt x="6886" y="9899"/>
                  <a:pt x="7266" y="9321"/>
                  <a:pt x="8023" y="8877"/>
                </a:cubicBezTo>
                <a:cubicBezTo>
                  <a:pt x="8534" y="8574"/>
                  <a:pt x="9147" y="8376"/>
                  <a:pt x="9833" y="8282"/>
                </a:cubicBezTo>
                <a:lnTo>
                  <a:pt x="9822" y="7225"/>
                </a:lnTo>
                <a:lnTo>
                  <a:pt x="11665" y="7216"/>
                </a:lnTo>
                <a:lnTo>
                  <a:pt x="11671" y="8242"/>
                </a:lnTo>
                <a:cubicBezTo>
                  <a:pt x="12496" y="8322"/>
                  <a:pt x="13183" y="8527"/>
                  <a:pt x="13727" y="8841"/>
                </a:cubicBezTo>
                <a:cubicBezTo>
                  <a:pt x="14451" y="9272"/>
                  <a:pt x="14851" y="9867"/>
                  <a:pt x="14907" y="10617"/>
                </a:cubicBezTo>
                <a:lnTo>
                  <a:pt x="14914" y="10748"/>
                </a:lnTo>
                <a:lnTo>
                  <a:pt x="13114" y="10754"/>
                </a:lnTo>
                <a:lnTo>
                  <a:pt x="13089" y="10650"/>
                </a:lnTo>
                <a:cubicBezTo>
                  <a:pt x="13002" y="10183"/>
                  <a:pt x="12783" y="9832"/>
                  <a:pt x="12427" y="9610"/>
                </a:cubicBezTo>
                <a:cubicBezTo>
                  <a:pt x="12077" y="9392"/>
                  <a:pt x="11565" y="9277"/>
                  <a:pt x="10895" y="9282"/>
                </a:cubicBezTo>
                <a:cubicBezTo>
                  <a:pt x="10196" y="9282"/>
                  <a:pt x="9640" y="9401"/>
                  <a:pt x="9259" y="9632"/>
                </a:cubicBezTo>
                <a:cubicBezTo>
                  <a:pt x="8878" y="9858"/>
                  <a:pt x="8698" y="10160"/>
                  <a:pt x="8702" y="10572"/>
                </a:cubicBezTo>
                <a:cubicBezTo>
                  <a:pt x="8702" y="10924"/>
                  <a:pt x="8878" y="11204"/>
                  <a:pt x="9229" y="11408"/>
                </a:cubicBezTo>
                <a:cubicBezTo>
                  <a:pt x="9584" y="11621"/>
                  <a:pt x="10216" y="11808"/>
                  <a:pt x="11115" y="11954"/>
                </a:cubicBezTo>
                <a:cubicBezTo>
                  <a:pt x="12421" y="12172"/>
                  <a:pt x="13414" y="12492"/>
                  <a:pt x="14076" y="12914"/>
                </a:cubicBezTo>
                <a:cubicBezTo>
                  <a:pt x="14732" y="13335"/>
                  <a:pt x="15076" y="13877"/>
                  <a:pt x="15076" y="14521"/>
                </a:cubicBezTo>
                <a:cubicBezTo>
                  <a:pt x="15082" y="15289"/>
                  <a:pt x="14676" y="15929"/>
                  <a:pt x="13864" y="16422"/>
                </a:cubicBezTo>
                <a:cubicBezTo>
                  <a:pt x="13864" y="16422"/>
                  <a:pt x="13864" y="16422"/>
                  <a:pt x="13864" y="16422"/>
                </a:cubicBezTo>
                <a:close/>
                <a:moveTo>
                  <a:pt x="13995" y="4271"/>
                </a:moveTo>
                <a:lnTo>
                  <a:pt x="13995" y="4298"/>
                </a:lnTo>
                <a:lnTo>
                  <a:pt x="7161" y="4325"/>
                </a:lnTo>
                <a:lnTo>
                  <a:pt x="7372" y="4045"/>
                </a:lnTo>
                <a:lnTo>
                  <a:pt x="7754" y="3756"/>
                </a:lnTo>
                <a:lnTo>
                  <a:pt x="13245" y="3739"/>
                </a:lnTo>
                <a:lnTo>
                  <a:pt x="14789" y="0"/>
                </a:lnTo>
                <a:lnTo>
                  <a:pt x="6535" y="31"/>
                </a:lnTo>
                <a:lnTo>
                  <a:pt x="7722" y="3668"/>
                </a:lnTo>
                <a:cubicBezTo>
                  <a:pt x="6866" y="2984"/>
                  <a:pt x="4761" y="1540"/>
                  <a:pt x="2855" y="2042"/>
                </a:cubicBezTo>
                <a:lnTo>
                  <a:pt x="3061" y="2446"/>
                </a:lnTo>
                <a:cubicBezTo>
                  <a:pt x="4687" y="2020"/>
                  <a:pt x="6673" y="3472"/>
                  <a:pt x="7372" y="4045"/>
                </a:cubicBezTo>
                <a:cubicBezTo>
                  <a:pt x="6210" y="4348"/>
                  <a:pt x="4699" y="4569"/>
                  <a:pt x="3805" y="4001"/>
                </a:cubicBezTo>
                <a:lnTo>
                  <a:pt x="3399" y="4329"/>
                </a:lnTo>
                <a:cubicBezTo>
                  <a:pt x="3930" y="4667"/>
                  <a:pt x="4605" y="4783"/>
                  <a:pt x="5310" y="4783"/>
                </a:cubicBezTo>
                <a:cubicBezTo>
                  <a:pt x="5729" y="4783"/>
                  <a:pt x="6155" y="4734"/>
                  <a:pt x="6566" y="4667"/>
                </a:cubicBezTo>
                <a:cubicBezTo>
                  <a:pt x="2687" y="6563"/>
                  <a:pt x="-26" y="10769"/>
                  <a:pt x="0" y="13957"/>
                </a:cubicBezTo>
                <a:cubicBezTo>
                  <a:pt x="32" y="18189"/>
                  <a:pt x="4886" y="21600"/>
                  <a:pt x="10828" y="21573"/>
                </a:cubicBezTo>
                <a:cubicBezTo>
                  <a:pt x="16782" y="21556"/>
                  <a:pt x="21574" y="18105"/>
                  <a:pt x="21543" y="13877"/>
                </a:cubicBezTo>
                <a:cubicBezTo>
                  <a:pt x="21518" y="10468"/>
                  <a:pt x="18344" y="5897"/>
                  <a:pt x="13995" y="4271"/>
                </a:cubicBezTo>
                <a:cubicBezTo>
                  <a:pt x="13995" y="4271"/>
                  <a:pt x="13995" y="4271"/>
                  <a:pt x="13995" y="4271"/>
                </a:cubicBezTo>
                <a:close/>
              </a:path>
            </a:pathLst>
          </a:custGeom>
          <a:solidFill>
            <a:schemeClr val="tx1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32" name="Shape 731">
            <a:extLst>
              <a:ext uri="{FF2B5EF4-FFF2-40B4-BE49-F238E27FC236}">
                <a16:creationId xmlns:a16="http://schemas.microsoft.com/office/drawing/2014/main" xmlns="" id="{4E9AEDD1-F18B-9D4D-AAEC-B9D3700E9763}"/>
              </a:ext>
            </a:extLst>
          </p:cNvPr>
          <p:cNvSpPr/>
          <p:nvPr/>
        </p:nvSpPr>
        <p:spPr>
          <a:xfrm>
            <a:off x="3577986" y="3192570"/>
            <a:ext cx="531753" cy="6684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799" y="0"/>
                </a:moveTo>
                <a:cubicBezTo>
                  <a:pt x="4836" y="0"/>
                  <a:pt x="0" y="1447"/>
                  <a:pt x="0" y="3231"/>
                </a:cubicBezTo>
                <a:lnTo>
                  <a:pt x="0" y="4776"/>
                </a:lnTo>
                <a:cubicBezTo>
                  <a:pt x="0" y="6669"/>
                  <a:pt x="4836" y="8203"/>
                  <a:pt x="10799" y="8203"/>
                </a:cubicBezTo>
                <a:cubicBezTo>
                  <a:pt x="16764" y="8203"/>
                  <a:pt x="21600" y="6669"/>
                  <a:pt x="21600" y="4776"/>
                </a:cubicBezTo>
                <a:lnTo>
                  <a:pt x="21600" y="3231"/>
                </a:lnTo>
                <a:cubicBezTo>
                  <a:pt x="21600" y="1447"/>
                  <a:pt x="16764" y="0"/>
                  <a:pt x="10799" y="0"/>
                </a:cubicBezTo>
                <a:close/>
                <a:moveTo>
                  <a:pt x="21195" y="8008"/>
                </a:moveTo>
                <a:cubicBezTo>
                  <a:pt x="19915" y="9488"/>
                  <a:pt x="15746" y="10572"/>
                  <a:pt x="10799" y="10572"/>
                </a:cubicBezTo>
                <a:cubicBezTo>
                  <a:pt x="5856" y="10572"/>
                  <a:pt x="1685" y="9488"/>
                  <a:pt x="405" y="8008"/>
                </a:cubicBezTo>
                <a:cubicBezTo>
                  <a:pt x="141" y="7702"/>
                  <a:pt x="0" y="7868"/>
                  <a:pt x="0" y="8007"/>
                </a:cubicBezTo>
                <a:cubicBezTo>
                  <a:pt x="0" y="8144"/>
                  <a:pt x="0" y="10898"/>
                  <a:pt x="0" y="10898"/>
                </a:cubicBezTo>
                <a:cubicBezTo>
                  <a:pt x="0" y="13061"/>
                  <a:pt x="4836" y="14814"/>
                  <a:pt x="10799" y="14814"/>
                </a:cubicBezTo>
                <a:cubicBezTo>
                  <a:pt x="16764" y="14814"/>
                  <a:pt x="21600" y="13061"/>
                  <a:pt x="21600" y="10898"/>
                </a:cubicBezTo>
                <a:cubicBezTo>
                  <a:pt x="21600" y="10898"/>
                  <a:pt x="21600" y="8144"/>
                  <a:pt x="21600" y="8007"/>
                </a:cubicBezTo>
                <a:cubicBezTo>
                  <a:pt x="21600" y="7868"/>
                  <a:pt x="21459" y="7702"/>
                  <a:pt x="21195" y="8008"/>
                </a:cubicBezTo>
                <a:close/>
                <a:moveTo>
                  <a:pt x="21176" y="14285"/>
                </a:moveTo>
                <a:cubicBezTo>
                  <a:pt x="19876" y="15959"/>
                  <a:pt x="15722" y="17184"/>
                  <a:pt x="10799" y="17184"/>
                </a:cubicBezTo>
                <a:cubicBezTo>
                  <a:pt x="5878" y="17184"/>
                  <a:pt x="1724" y="15959"/>
                  <a:pt x="424" y="14285"/>
                </a:cubicBezTo>
                <a:cubicBezTo>
                  <a:pt x="147" y="13932"/>
                  <a:pt x="0" y="14121"/>
                  <a:pt x="0" y="14297"/>
                </a:cubicBezTo>
                <a:cubicBezTo>
                  <a:pt x="0" y="14472"/>
                  <a:pt x="0" y="16754"/>
                  <a:pt x="0" y="16754"/>
                </a:cubicBezTo>
                <a:cubicBezTo>
                  <a:pt x="0" y="19133"/>
                  <a:pt x="4836" y="21600"/>
                  <a:pt x="10799" y="21600"/>
                </a:cubicBezTo>
                <a:cubicBezTo>
                  <a:pt x="16764" y="21600"/>
                  <a:pt x="21600" y="19133"/>
                  <a:pt x="21600" y="16754"/>
                </a:cubicBezTo>
                <a:cubicBezTo>
                  <a:pt x="21600" y="16754"/>
                  <a:pt x="21600" y="14472"/>
                  <a:pt x="21600" y="14297"/>
                </a:cubicBezTo>
                <a:cubicBezTo>
                  <a:pt x="21600" y="14121"/>
                  <a:pt x="21453" y="13932"/>
                  <a:pt x="21176" y="14285"/>
                </a:cubicBezTo>
                <a:close/>
              </a:path>
            </a:pathLst>
          </a:custGeom>
          <a:solidFill>
            <a:schemeClr val="tx1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algn="l">
              <a:defRPr sz="3100" b="1">
                <a:latin typeface="Kontrapunkt Bob Bold"/>
                <a:ea typeface="Kontrapunkt Bob Bold"/>
                <a:cs typeface="Kontrapunkt Bob Bold"/>
                <a:sym typeface="Kontrapunkt Bob Bold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2248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5"/>
          <p:cNvSpPr>
            <a:spLocks/>
          </p:cNvSpPr>
          <p:nvPr/>
        </p:nvSpPr>
        <p:spPr bwMode="auto">
          <a:xfrm>
            <a:off x="0" y="6194738"/>
            <a:ext cx="12192000" cy="663262"/>
          </a:xfrm>
          <a:custGeom>
            <a:avLst/>
            <a:gdLst>
              <a:gd name="T0" fmla="*/ 3558 w 3895"/>
              <a:gd name="T1" fmla="*/ 38 h 266"/>
              <a:gd name="T2" fmla="*/ 2598 w 3895"/>
              <a:gd name="T3" fmla="*/ 101 h 266"/>
              <a:gd name="T4" fmla="*/ 1948 w 3895"/>
              <a:gd name="T5" fmla="*/ 112 h 266"/>
              <a:gd name="T6" fmla="*/ 0 w 3895"/>
              <a:gd name="T7" fmla="*/ 0 h 266"/>
              <a:gd name="T8" fmla="*/ 0 w 3895"/>
              <a:gd name="T9" fmla="*/ 266 h 266"/>
              <a:gd name="T10" fmla="*/ 3895 w 3895"/>
              <a:gd name="T11" fmla="*/ 266 h 266"/>
              <a:gd name="T12" fmla="*/ 3895 w 3895"/>
              <a:gd name="T13" fmla="*/ 238 h 266"/>
              <a:gd name="T14" fmla="*/ 3895 w 3895"/>
              <a:gd name="T15" fmla="*/ 0 h 266"/>
              <a:gd name="T16" fmla="*/ 1948 w 3895"/>
              <a:gd name="T17" fmla="*/ 182 h 266"/>
              <a:gd name="T18" fmla="*/ 3558 w 3895"/>
              <a:gd name="T19" fmla="*/ 38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895" h="266">
                <a:moveTo>
                  <a:pt x="3558" y="38"/>
                </a:moveTo>
                <a:cubicBezTo>
                  <a:pt x="3260" y="67"/>
                  <a:pt x="2937" y="89"/>
                  <a:pt x="2598" y="101"/>
                </a:cubicBezTo>
                <a:cubicBezTo>
                  <a:pt x="2387" y="108"/>
                  <a:pt x="2170" y="112"/>
                  <a:pt x="1948" y="112"/>
                </a:cubicBezTo>
                <a:cubicBezTo>
                  <a:pt x="1230" y="112"/>
                  <a:pt x="561" y="71"/>
                  <a:pt x="0" y="0"/>
                </a:cubicBezTo>
                <a:cubicBezTo>
                  <a:pt x="0" y="266"/>
                  <a:pt x="0" y="266"/>
                  <a:pt x="0" y="266"/>
                </a:cubicBezTo>
                <a:cubicBezTo>
                  <a:pt x="3895" y="266"/>
                  <a:pt x="3895" y="266"/>
                  <a:pt x="3895" y="266"/>
                </a:cubicBezTo>
                <a:cubicBezTo>
                  <a:pt x="3895" y="238"/>
                  <a:pt x="3895" y="238"/>
                  <a:pt x="3895" y="238"/>
                </a:cubicBezTo>
                <a:cubicBezTo>
                  <a:pt x="3895" y="0"/>
                  <a:pt x="3895" y="0"/>
                  <a:pt x="3895" y="0"/>
                </a:cubicBezTo>
                <a:cubicBezTo>
                  <a:pt x="3895" y="0"/>
                  <a:pt x="3471" y="166"/>
                  <a:pt x="1948" y="182"/>
                </a:cubicBezTo>
                <a:cubicBezTo>
                  <a:pt x="1948" y="182"/>
                  <a:pt x="2969" y="154"/>
                  <a:pt x="3558" y="38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334327"/>
            <a:ext cx="121920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Lobster 1.4" panose="02000506000000020003" pitchFamily="50" charset="0"/>
              </a:rPr>
              <a:t>IL SERVIZIO CIVILE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1422621" y="6194738"/>
            <a:ext cx="360608" cy="360608"/>
            <a:chOff x="11422621" y="6194738"/>
            <a:chExt cx="360608" cy="360608"/>
          </a:xfrm>
        </p:grpSpPr>
        <p:sp>
          <p:nvSpPr>
            <p:cNvPr id="7" name="Oval 6"/>
            <p:cNvSpPr/>
            <p:nvPr/>
          </p:nvSpPr>
          <p:spPr>
            <a:xfrm>
              <a:off x="11422621" y="6194738"/>
              <a:ext cx="360608" cy="360608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>
              <a:spLocks/>
            </p:cNvSpPr>
            <p:nvPr/>
          </p:nvSpPr>
          <p:spPr>
            <a:xfrm>
              <a:off x="11486076" y="6290403"/>
              <a:ext cx="233698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1">
                      <a:lumMod val="95000"/>
                    </a:schemeClr>
                  </a:solidFill>
                  <a:latin typeface="Afta serif" panose="02000503000000020004" pitchFamily="50" charset="0"/>
                  <a:ea typeface="Fira Sans OT Light" panose="020B0603050000020004" pitchFamily="34" charset="0"/>
                  <a:cs typeface="Clear Sans Medium" panose="020B0603030202020304" pitchFamily="34" charset="0"/>
                </a:rPr>
                <a:t>2</a:t>
              </a:r>
            </a:p>
          </p:txBody>
        </p:sp>
      </p:grpSp>
      <p:sp>
        <p:nvSpPr>
          <p:cNvPr id="13" name="Rectangle 12"/>
          <p:cNvSpPr/>
          <p:nvPr/>
        </p:nvSpPr>
        <p:spPr>
          <a:xfrm>
            <a:off x="4281677" y="1502856"/>
            <a:ext cx="7680959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300" dirty="0">
                <a:solidFill>
                  <a:schemeClr val="tx1">
                    <a:lumMod val="85000"/>
                    <a:lumOff val="15000"/>
                  </a:schemeClr>
                </a:solidFill>
                <a:latin typeface="Afta serif" panose="02000503000000020004" pitchFamily="50" charset="0"/>
                <a:ea typeface="Roboto Lt" pitchFamily="2" charset="0"/>
                <a:cs typeface="Clear Sans Thin" panose="020B0203030202020304" pitchFamily="34" charset="0"/>
              </a:rPr>
              <a:t>Il </a:t>
            </a:r>
            <a:r>
              <a:rPr lang="en-US" sz="23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fta serif" panose="02000503000000020004" pitchFamily="50" charset="0"/>
                <a:ea typeface="Roboto Lt" pitchFamily="2" charset="0"/>
                <a:cs typeface="Clear Sans Thin" panose="020B0203030202020304" pitchFamily="34" charset="0"/>
              </a:rPr>
              <a:t>Servizio</a:t>
            </a:r>
            <a:r>
              <a:rPr lang="en-US" sz="2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fta serif" panose="02000503000000020004" pitchFamily="50" charset="0"/>
                <a:ea typeface="Roboto Lt" pitchFamily="2" charset="0"/>
                <a:cs typeface="Clear Sans Thin" panose="020B0203030202020304" pitchFamily="34" charset="0"/>
              </a:rPr>
              <a:t> </a:t>
            </a:r>
            <a:r>
              <a:rPr lang="en-US" sz="23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fta serif" panose="02000503000000020004" pitchFamily="50" charset="0"/>
                <a:ea typeface="Roboto Lt" pitchFamily="2" charset="0"/>
                <a:cs typeface="Clear Sans Thin" panose="020B0203030202020304" pitchFamily="34" charset="0"/>
              </a:rPr>
              <a:t>civile</a:t>
            </a:r>
            <a:r>
              <a:rPr lang="en-US" sz="2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fta serif" panose="02000503000000020004" pitchFamily="50" charset="0"/>
                <a:ea typeface="Roboto Lt" pitchFamily="2" charset="0"/>
                <a:cs typeface="Clear Sans Thin" panose="020B0203030202020304" pitchFamily="34" charset="0"/>
              </a:rPr>
              <a:t> </a:t>
            </a:r>
            <a:r>
              <a:rPr lang="en-US" sz="2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fta serif" panose="02000503000000020004" pitchFamily="50" charset="0"/>
                <a:ea typeface="Roboto Lt" pitchFamily="2" charset="0"/>
                <a:cs typeface="Clear Sans Thin" panose="020B0203030202020304" pitchFamily="34" charset="0"/>
              </a:rPr>
              <a:t>volontario</a:t>
            </a:r>
            <a:r>
              <a:rPr lang="en-US" sz="2300" dirty="0">
                <a:solidFill>
                  <a:schemeClr val="tx1">
                    <a:lumMod val="85000"/>
                    <a:lumOff val="15000"/>
                  </a:schemeClr>
                </a:solidFill>
                <a:latin typeface="Afta serif" panose="02000503000000020004" pitchFamily="50" charset="0"/>
                <a:ea typeface="Roboto Lt" pitchFamily="2" charset="0"/>
                <a:cs typeface="Clear Sans Thin" panose="020B0203030202020304" pitchFamily="34" charset="0"/>
              </a:rPr>
              <a:t> </a:t>
            </a:r>
            <a:r>
              <a:rPr lang="en-US" sz="2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fta serif" panose="02000503000000020004" pitchFamily="50" charset="0"/>
                <a:ea typeface="Roboto Lt" pitchFamily="2" charset="0"/>
                <a:cs typeface="Clear Sans Thin" panose="020B0203030202020304" pitchFamily="34" charset="0"/>
              </a:rPr>
              <a:t>è</a:t>
            </a:r>
            <a:r>
              <a:rPr lang="en-US" sz="2300" dirty="0">
                <a:solidFill>
                  <a:schemeClr val="tx1">
                    <a:lumMod val="85000"/>
                    <a:lumOff val="15000"/>
                  </a:schemeClr>
                </a:solidFill>
                <a:latin typeface="Afta serif" panose="02000503000000020004" pitchFamily="50" charset="0"/>
                <a:ea typeface="Roboto Lt" pitchFamily="2" charset="0"/>
                <a:cs typeface="Clear Sans Thin" panose="020B0203030202020304" pitchFamily="34" charset="0"/>
              </a:rPr>
              <a:t> </a:t>
            </a:r>
            <a:r>
              <a:rPr lang="en-US" sz="2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fta serif" panose="02000503000000020004" pitchFamily="50" charset="0"/>
                <a:ea typeface="Roboto Lt" pitchFamily="2" charset="0"/>
                <a:cs typeface="Clear Sans Thin" panose="020B0203030202020304" pitchFamily="34" charset="0"/>
              </a:rPr>
              <a:t>previsto</a:t>
            </a:r>
            <a:r>
              <a:rPr lang="en-US" sz="2300" dirty="0">
                <a:solidFill>
                  <a:schemeClr val="tx1">
                    <a:lumMod val="85000"/>
                    <a:lumOff val="15000"/>
                  </a:schemeClr>
                </a:solidFill>
                <a:latin typeface="Afta serif" panose="02000503000000020004" pitchFamily="50" charset="0"/>
                <a:ea typeface="Roboto Lt" pitchFamily="2" charset="0"/>
                <a:cs typeface="Clear Sans Thin" panose="020B0203030202020304" pitchFamily="34" charset="0"/>
              </a:rPr>
              <a:t> </a:t>
            </a:r>
            <a:r>
              <a:rPr lang="en-US" sz="2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fta serif" panose="02000503000000020004" pitchFamily="50" charset="0"/>
                <a:ea typeface="Roboto Lt" pitchFamily="2" charset="0"/>
                <a:cs typeface="Clear Sans Thin" panose="020B0203030202020304" pitchFamily="34" charset="0"/>
              </a:rPr>
              <a:t>dalla</a:t>
            </a:r>
            <a:r>
              <a:rPr lang="en-US" sz="2300" dirty="0">
                <a:solidFill>
                  <a:schemeClr val="tx1">
                    <a:lumMod val="85000"/>
                    <a:lumOff val="15000"/>
                  </a:schemeClr>
                </a:solidFill>
                <a:latin typeface="Afta serif" panose="02000503000000020004" pitchFamily="50" charset="0"/>
                <a:ea typeface="Roboto Lt" pitchFamily="2" charset="0"/>
                <a:cs typeface="Clear Sans Thin" panose="020B0203030202020304" pitchFamily="34" charset="0"/>
              </a:rPr>
              <a:t> </a:t>
            </a:r>
            <a:r>
              <a:rPr lang="en-US" sz="2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fta serif" panose="02000503000000020004" pitchFamily="50" charset="0"/>
                <a:ea typeface="Roboto Lt" pitchFamily="2" charset="0"/>
                <a:cs typeface="Clear Sans Thin" panose="020B0203030202020304" pitchFamily="34" charset="0"/>
              </a:rPr>
              <a:t>legge</a:t>
            </a:r>
            <a:r>
              <a:rPr lang="en-US" sz="2300" dirty="0">
                <a:solidFill>
                  <a:schemeClr val="tx1">
                    <a:lumMod val="85000"/>
                    <a:lumOff val="15000"/>
                  </a:schemeClr>
                </a:solidFill>
                <a:latin typeface="Afta serif" panose="02000503000000020004" pitchFamily="50" charset="0"/>
                <a:ea typeface="Roboto Lt" pitchFamily="2" charset="0"/>
                <a:cs typeface="Clear Sans Thin" panose="020B0203030202020304" pitchFamily="34" charset="0"/>
              </a:rPr>
              <a:t> n. 106 del 6 </a:t>
            </a:r>
            <a:r>
              <a:rPr lang="en-US" sz="2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fta serif" panose="02000503000000020004" pitchFamily="50" charset="0"/>
                <a:ea typeface="Roboto Lt" pitchFamily="2" charset="0"/>
                <a:cs typeface="Clear Sans Thin" panose="020B0203030202020304" pitchFamily="34" charset="0"/>
              </a:rPr>
              <a:t>giugno</a:t>
            </a:r>
            <a:r>
              <a:rPr lang="en-US" sz="2300" dirty="0">
                <a:solidFill>
                  <a:schemeClr val="tx1">
                    <a:lumMod val="85000"/>
                    <a:lumOff val="15000"/>
                  </a:schemeClr>
                </a:solidFill>
                <a:latin typeface="Afta serif" panose="02000503000000020004" pitchFamily="50" charset="0"/>
                <a:ea typeface="Roboto Lt" pitchFamily="2" charset="0"/>
                <a:cs typeface="Clear Sans Thin" panose="020B0203030202020304" pitchFamily="34" charset="0"/>
              </a:rPr>
              <a:t> 2016, </a:t>
            </a:r>
            <a:r>
              <a:rPr lang="en-US" sz="2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fta serif" panose="02000503000000020004" pitchFamily="50" charset="0"/>
                <a:ea typeface="Roboto Lt" pitchFamily="2" charset="0"/>
                <a:cs typeface="Clear Sans Thin" panose="020B0203030202020304" pitchFamily="34" charset="0"/>
              </a:rPr>
              <a:t>ed</a:t>
            </a:r>
            <a:r>
              <a:rPr lang="en-US" sz="2300" dirty="0">
                <a:solidFill>
                  <a:schemeClr val="tx1">
                    <a:lumMod val="85000"/>
                    <a:lumOff val="15000"/>
                  </a:schemeClr>
                </a:solidFill>
                <a:latin typeface="Afta serif" panose="02000503000000020004" pitchFamily="50" charset="0"/>
                <a:ea typeface="Roboto Lt" pitchFamily="2" charset="0"/>
                <a:cs typeface="Clear Sans Thin" panose="020B0203030202020304" pitchFamily="34" charset="0"/>
              </a:rPr>
              <a:t> </a:t>
            </a:r>
            <a:r>
              <a:rPr lang="en-US" sz="2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fta serif" panose="02000503000000020004" pitchFamily="50" charset="0"/>
                <a:ea typeface="Roboto Lt" pitchFamily="2" charset="0"/>
                <a:cs typeface="Clear Sans Thin" panose="020B0203030202020304" pitchFamily="34" charset="0"/>
              </a:rPr>
              <a:t>è</a:t>
            </a:r>
            <a:r>
              <a:rPr lang="en-US" sz="2300" dirty="0">
                <a:solidFill>
                  <a:schemeClr val="tx1">
                    <a:lumMod val="85000"/>
                    <a:lumOff val="15000"/>
                  </a:schemeClr>
                </a:solidFill>
                <a:latin typeface="Afta serif" panose="02000503000000020004" pitchFamily="50" charset="0"/>
                <a:ea typeface="Roboto Lt" pitchFamily="2" charset="0"/>
                <a:cs typeface="Clear Sans Thin" panose="020B0203030202020304" pitchFamily="34" charset="0"/>
              </a:rPr>
              <a:t> </a:t>
            </a:r>
            <a:r>
              <a:rPr lang="en-US" sz="2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fta serif" panose="02000503000000020004" pitchFamily="50" charset="0"/>
                <a:ea typeface="Roboto Lt" pitchFamily="2" charset="0"/>
                <a:cs typeface="Clear Sans Thin" panose="020B0203030202020304" pitchFamily="34" charset="0"/>
              </a:rPr>
              <a:t>rivolto</a:t>
            </a:r>
            <a:r>
              <a:rPr lang="en-US" sz="2300" dirty="0">
                <a:solidFill>
                  <a:schemeClr val="tx1">
                    <a:lumMod val="85000"/>
                    <a:lumOff val="15000"/>
                  </a:schemeClr>
                </a:solidFill>
                <a:latin typeface="Afta serif" panose="02000503000000020004" pitchFamily="50" charset="0"/>
                <a:ea typeface="Roboto Lt" pitchFamily="2" charset="0"/>
                <a:cs typeface="Clear Sans Thin" panose="020B0203030202020304" pitchFamily="34" charset="0"/>
              </a:rPr>
              <a:t> </a:t>
            </a:r>
            <a:r>
              <a:rPr lang="en-US" sz="2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fta serif" panose="02000503000000020004" pitchFamily="50" charset="0"/>
                <a:ea typeface="Roboto Lt" pitchFamily="2" charset="0"/>
                <a:cs typeface="Clear Sans Thin" panose="020B0203030202020304" pitchFamily="34" charset="0"/>
              </a:rPr>
              <a:t>ai</a:t>
            </a:r>
            <a:r>
              <a:rPr lang="en-US" sz="2300" dirty="0">
                <a:solidFill>
                  <a:schemeClr val="tx1">
                    <a:lumMod val="85000"/>
                    <a:lumOff val="15000"/>
                  </a:schemeClr>
                </a:solidFill>
                <a:latin typeface="Afta serif" panose="02000503000000020004" pitchFamily="50" charset="0"/>
                <a:ea typeface="Roboto Lt" pitchFamily="2" charset="0"/>
                <a:cs typeface="Clear Sans Thin" panose="020B0203030202020304" pitchFamily="34" charset="0"/>
              </a:rPr>
              <a:t> </a:t>
            </a:r>
            <a:r>
              <a:rPr lang="en-US" sz="23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fta serif" panose="02000503000000020004" pitchFamily="50" charset="0"/>
                <a:ea typeface="Roboto Lt" pitchFamily="2" charset="0"/>
                <a:cs typeface="Clear Sans Thin" panose="020B0203030202020304" pitchFamily="34" charset="0"/>
              </a:rPr>
              <a:t>giovani</a:t>
            </a:r>
            <a:r>
              <a:rPr lang="en-US" sz="2300" dirty="0">
                <a:solidFill>
                  <a:schemeClr val="tx1">
                    <a:lumMod val="85000"/>
                    <a:lumOff val="15000"/>
                  </a:schemeClr>
                </a:solidFill>
                <a:latin typeface="Afta serif" panose="02000503000000020004" pitchFamily="50" charset="0"/>
                <a:ea typeface="Roboto Lt" pitchFamily="2" charset="0"/>
                <a:cs typeface="Clear Sans Thin" panose="020B0203030202020304" pitchFamily="34" charset="0"/>
              </a:rPr>
              <a:t> </a:t>
            </a:r>
            <a:r>
              <a:rPr lang="en-US" sz="2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fta serif" panose="02000503000000020004" pitchFamily="50" charset="0"/>
                <a:ea typeface="Roboto Lt" pitchFamily="2" charset="0"/>
                <a:cs typeface="Clear Sans Thin" panose="020B0203030202020304" pitchFamily="34" charset="0"/>
              </a:rPr>
              <a:t>che</a:t>
            </a:r>
            <a:r>
              <a:rPr lang="en-US" sz="2300" dirty="0">
                <a:solidFill>
                  <a:schemeClr val="tx1">
                    <a:lumMod val="85000"/>
                    <a:lumOff val="15000"/>
                  </a:schemeClr>
                </a:solidFill>
                <a:latin typeface="Afta serif" panose="02000503000000020004" pitchFamily="50" charset="0"/>
                <a:ea typeface="Roboto Lt" pitchFamily="2" charset="0"/>
                <a:cs typeface="Clear Sans Thin" panose="020B0203030202020304" pitchFamily="34" charset="0"/>
              </a:rPr>
              <a:t> </a:t>
            </a:r>
            <a:r>
              <a:rPr lang="en-US" sz="2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fta serif" panose="02000503000000020004" pitchFamily="50" charset="0"/>
                <a:ea typeface="Roboto Lt" pitchFamily="2" charset="0"/>
                <a:cs typeface="Clear Sans Thin" panose="020B0203030202020304" pitchFamily="34" charset="0"/>
              </a:rPr>
              <a:t>abbiano</a:t>
            </a:r>
            <a:r>
              <a:rPr lang="en-US" sz="2300" dirty="0">
                <a:solidFill>
                  <a:schemeClr val="tx1">
                    <a:lumMod val="85000"/>
                    <a:lumOff val="15000"/>
                  </a:schemeClr>
                </a:solidFill>
                <a:latin typeface="Afta serif" panose="02000503000000020004" pitchFamily="50" charset="0"/>
                <a:ea typeface="Roboto Lt" pitchFamily="2" charset="0"/>
                <a:cs typeface="Clear Sans Thin" panose="020B0203030202020304" pitchFamily="34" charset="0"/>
              </a:rPr>
              <a:t> </a:t>
            </a:r>
            <a:r>
              <a:rPr lang="en-US" sz="2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fta serif" panose="02000503000000020004" pitchFamily="50" charset="0"/>
                <a:ea typeface="Roboto Lt" pitchFamily="2" charset="0"/>
                <a:cs typeface="Clear Sans Thin" panose="020B0203030202020304" pitchFamily="34" charset="0"/>
              </a:rPr>
              <a:t>un’età</a:t>
            </a:r>
            <a:r>
              <a:rPr lang="en-US" sz="2300" dirty="0">
                <a:solidFill>
                  <a:schemeClr val="tx1">
                    <a:lumMod val="85000"/>
                    <a:lumOff val="15000"/>
                  </a:schemeClr>
                </a:solidFill>
                <a:latin typeface="Afta serif" panose="02000503000000020004" pitchFamily="50" charset="0"/>
                <a:ea typeface="Roboto Lt" pitchFamily="2" charset="0"/>
                <a:cs typeface="Clear Sans Thin" panose="020B0203030202020304" pitchFamily="34" charset="0"/>
              </a:rPr>
              <a:t> </a:t>
            </a:r>
            <a:r>
              <a:rPr lang="en-US" sz="2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fta serif" panose="02000503000000020004" pitchFamily="50" charset="0"/>
                <a:ea typeface="Roboto Lt" pitchFamily="2" charset="0"/>
                <a:cs typeface="Clear Sans Thin" panose="020B0203030202020304" pitchFamily="34" charset="0"/>
              </a:rPr>
              <a:t>compresa</a:t>
            </a:r>
            <a:r>
              <a:rPr lang="en-US" sz="2300" dirty="0">
                <a:solidFill>
                  <a:schemeClr val="tx1">
                    <a:lumMod val="85000"/>
                    <a:lumOff val="15000"/>
                  </a:schemeClr>
                </a:solidFill>
                <a:latin typeface="Afta serif" panose="02000503000000020004" pitchFamily="50" charset="0"/>
                <a:ea typeface="Roboto Lt" pitchFamily="2" charset="0"/>
                <a:cs typeface="Clear Sans Thin" panose="020B0203030202020304" pitchFamily="34" charset="0"/>
              </a:rPr>
              <a:t> </a:t>
            </a:r>
            <a:r>
              <a:rPr lang="en-US" sz="23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fta serif" panose="02000503000000020004" pitchFamily="50" charset="0"/>
                <a:ea typeface="Roboto Lt" pitchFamily="2" charset="0"/>
                <a:cs typeface="Clear Sans Thin" panose="020B0203030202020304" pitchFamily="34" charset="0"/>
              </a:rPr>
              <a:t>tra</a:t>
            </a:r>
            <a:r>
              <a:rPr lang="en-US" sz="2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fta serif" panose="02000503000000020004" pitchFamily="50" charset="0"/>
                <a:ea typeface="Roboto Lt" pitchFamily="2" charset="0"/>
                <a:cs typeface="Clear Sans Thin" panose="020B0203030202020304" pitchFamily="34" charset="0"/>
              </a:rPr>
              <a:t> </a:t>
            </a:r>
            <a:r>
              <a:rPr lang="en-US" sz="23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fta serif" panose="02000503000000020004" pitchFamily="50" charset="0"/>
                <a:ea typeface="Roboto Lt" pitchFamily="2" charset="0"/>
                <a:cs typeface="Clear Sans Thin" panose="020B0203030202020304" pitchFamily="34" charset="0"/>
              </a:rPr>
              <a:t>i</a:t>
            </a:r>
            <a:r>
              <a:rPr lang="en-US" sz="2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fta serif" panose="02000503000000020004" pitchFamily="50" charset="0"/>
                <a:ea typeface="Roboto Lt" pitchFamily="2" charset="0"/>
                <a:cs typeface="Clear Sans Thin" panose="020B0203030202020304" pitchFamily="34" charset="0"/>
              </a:rPr>
              <a:t> 18 </a:t>
            </a:r>
            <a:r>
              <a:rPr lang="en-US" sz="23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fta serif" panose="02000503000000020004" pitchFamily="50" charset="0"/>
                <a:ea typeface="Roboto Lt" pitchFamily="2" charset="0"/>
                <a:cs typeface="Clear Sans Thin" panose="020B0203030202020304" pitchFamily="34" charset="0"/>
              </a:rPr>
              <a:t>ed</a:t>
            </a:r>
            <a:r>
              <a:rPr lang="en-US" sz="2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fta serif" panose="02000503000000020004" pitchFamily="50" charset="0"/>
                <a:ea typeface="Roboto Lt" pitchFamily="2" charset="0"/>
                <a:cs typeface="Clear Sans Thin" panose="020B0203030202020304" pitchFamily="34" charset="0"/>
              </a:rPr>
              <a:t> </a:t>
            </a:r>
            <a:r>
              <a:rPr lang="en-US" sz="23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fta serif" panose="02000503000000020004" pitchFamily="50" charset="0"/>
                <a:ea typeface="Roboto Lt" pitchFamily="2" charset="0"/>
                <a:cs typeface="Clear Sans Thin" panose="020B0203030202020304" pitchFamily="34" charset="0"/>
              </a:rPr>
              <a:t>i</a:t>
            </a:r>
            <a:r>
              <a:rPr lang="en-US" sz="2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fta serif" panose="02000503000000020004" pitchFamily="50" charset="0"/>
                <a:ea typeface="Roboto Lt" pitchFamily="2" charset="0"/>
                <a:cs typeface="Clear Sans Thin" panose="020B0203030202020304" pitchFamily="34" charset="0"/>
              </a:rPr>
              <a:t> 28 </a:t>
            </a:r>
            <a:r>
              <a:rPr lang="en-US" sz="23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fta serif" panose="02000503000000020004" pitchFamily="50" charset="0"/>
                <a:ea typeface="Roboto Lt" pitchFamily="2" charset="0"/>
                <a:cs typeface="Clear Sans Thin" panose="020B0203030202020304" pitchFamily="34" charset="0"/>
              </a:rPr>
              <a:t>anni</a:t>
            </a:r>
            <a:r>
              <a:rPr lang="en-US" sz="2300" dirty="0">
                <a:solidFill>
                  <a:schemeClr val="tx1">
                    <a:lumMod val="85000"/>
                    <a:lumOff val="15000"/>
                  </a:schemeClr>
                </a:solidFill>
                <a:latin typeface="Afta serif" panose="02000503000000020004" pitchFamily="50" charset="0"/>
                <a:ea typeface="Roboto Lt" pitchFamily="2" charset="0"/>
                <a:cs typeface="Clear Sans Thin" panose="020B0203030202020304" pitchFamily="34" charset="0"/>
              </a:rPr>
              <a:t>.</a:t>
            </a:r>
          </a:p>
          <a:p>
            <a:pPr algn="just"/>
            <a:r>
              <a:rPr lang="en-US" sz="2300" dirty="0">
                <a:solidFill>
                  <a:schemeClr val="tx1">
                    <a:lumMod val="85000"/>
                    <a:lumOff val="15000"/>
                  </a:schemeClr>
                </a:solidFill>
                <a:latin typeface="Afta serif" panose="02000503000000020004" pitchFamily="50" charset="0"/>
                <a:ea typeface="Roboto Lt" pitchFamily="2" charset="0"/>
                <a:cs typeface="Clear Sans Thin" panose="020B0203030202020304" pitchFamily="34" charset="0"/>
              </a:rPr>
              <a:t>E’ </a:t>
            </a:r>
            <a:r>
              <a:rPr lang="en-US" sz="2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fta serif" panose="02000503000000020004" pitchFamily="50" charset="0"/>
                <a:ea typeface="Roboto Lt" pitchFamily="2" charset="0"/>
                <a:cs typeface="Clear Sans Thin" panose="020B0203030202020304" pitchFamily="34" charset="0"/>
              </a:rPr>
              <a:t>previsto</a:t>
            </a:r>
            <a:r>
              <a:rPr lang="en-US" sz="2300" dirty="0">
                <a:solidFill>
                  <a:schemeClr val="tx1">
                    <a:lumMod val="85000"/>
                    <a:lumOff val="15000"/>
                  </a:schemeClr>
                </a:solidFill>
                <a:latin typeface="Afta serif" panose="02000503000000020004" pitchFamily="50" charset="0"/>
                <a:ea typeface="Roboto Lt" pitchFamily="2" charset="0"/>
                <a:cs typeface="Clear Sans Thin" panose="020B0203030202020304" pitchFamily="34" charset="0"/>
              </a:rPr>
              <a:t> per </a:t>
            </a:r>
            <a:r>
              <a:rPr lang="en-US" sz="2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fta serif" panose="02000503000000020004" pitchFamily="50" charset="0"/>
                <a:ea typeface="Roboto Lt" pitchFamily="2" charset="0"/>
                <a:cs typeface="Clear Sans Thin" panose="020B0203030202020304" pitchFamily="34" charset="0"/>
              </a:rPr>
              <a:t>il</a:t>
            </a:r>
            <a:r>
              <a:rPr lang="en-US" sz="2300" dirty="0">
                <a:solidFill>
                  <a:schemeClr val="tx1">
                    <a:lumMod val="85000"/>
                    <a:lumOff val="15000"/>
                  </a:schemeClr>
                </a:solidFill>
                <a:latin typeface="Afta serif" panose="02000503000000020004" pitchFamily="50" charset="0"/>
                <a:ea typeface="Roboto Lt" pitchFamily="2" charset="0"/>
                <a:cs typeface="Clear Sans Thin" panose="020B0203030202020304" pitchFamily="34" charset="0"/>
              </a:rPr>
              <a:t> </a:t>
            </a:r>
            <a:r>
              <a:rPr lang="en-US" sz="2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fta serif" panose="02000503000000020004" pitchFamily="50" charset="0"/>
                <a:ea typeface="Roboto Lt" pitchFamily="2" charset="0"/>
                <a:cs typeface="Clear Sans Thin" panose="020B0203030202020304" pitchFamily="34" charset="0"/>
              </a:rPr>
              <a:t>volontario</a:t>
            </a:r>
            <a:r>
              <a:rPr lang="en-US" sz="2300" dirty="0">
                <a:solidFill>
                  <a:schemeClr val="tx1">
                    <a:lumMod val="85000"/>
                    <a:lumOff val="15000"/>
                  </a:schemeClr>
                </a:solidFill>
                <a:latin typeface="Afta serif" panose="02000503000000020004" pitchFamily="50" charset="0"/>
                <a:ea typeface="Roboto Lt" pitchFamily="2" charset="0"/>
                <a:cs typeface="Clear Sans Thin" panose="020B0203030202020304" pitchFamily="34" charset="0"/>
              </a:rPr>
              <a:t> un </a:t>
            </a:r>
            <a:r>
              <a:rPr lang="en-US" sz="23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fta serif" panose="02000503000000020004" pitchFamily="50" charset="0"/>
                <a:ea typeface="Roboto Lt" pitchFamily="2" charset="0"/>
                <a:cs typeface="Clear Sans Thin" panose="020B0203030202020304" pitchFamily="34" charset="0"/>
              </a:rPr>
              <a:t>rimborso</a:t>
            </a:r>
            <a:r>
              <a:rPr lang="en-US" sz="2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fta serif" panose="02000503000000020004" pitchFamily="50" charset="0"/>
                <a:ea typeface="Roboto Lt" pitchFamily="2" charset="0"/>
                <a:cs typeface="Clear Sans Thin" panose="020B0203030202020304" pitchFamily="34" charset="0"/>
              </a:rPr>
              <a:t> </a:t>
            </a:r>
            <a:r>
              <a:rPr lang="en-US" sz="23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fta serif" panose="02000503000000020004" pitchFamily="50" charset="0"/>
                <a:ea typeface="Roboto Lt" pitchFamily="2" charset="0"/>
                <a:cs typeface="Clear Sans Thin" panose="020B0203030202020304" pitchFamily="34" charset="0"/>
              </a:rPr>
              <a:t>mensile</a:t>
            </a:r>
            <a:r>
              <a:rPr lang="en-US" sz="2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fta serif" panose="02000503000000020004" pitchFamily="50" charset="0"/>
                <a:ea typeface="Roboto Lt" pitchFamily="2" charset="0"/>
                <a:cs typeface="Clear Sans Thin" panose="020B0203030202020304" pitchFamily="34" charset="0"/>
              </a:rPr>
              <a:t> a </a:t>
            </a:r>
            <a:r>
              <a:rPr lang="en-US" sz="23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fta serif" panose="02000503000000020004" pitchFamily="50" charset="0"/>
                <a:ea typeface="Roboto Lt" pitchFamily="2" charset="0"/>
                <a:cs typeface="Clear Sans Thin" panose="020B0203030202020304" pitchFamily="34" charset="0"/>
              </a:rPr>
              <a:t>carico</a:t>
            </a:r>
            <a:r>
              <a:rPr lang="en-US" sz="2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fta serif" panose="02000503000000020004" pitchFamily="50" charset="0"/>
                <a:ea typeface="Roboto Lt" pitchFamily="2" charset="0"/>
                <a:cs typeface="Clear Sans Thin" panose="020B0203030202020304" pitchFamily="34" charset="0"/>
              </a:rPr>
              <a:t> </a:t>
            </a:r>
            <a:r>
              <a:rPr lang="en-US" sz="23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fta serif" panose="02000503000000020004" pitchFamily="50" charset="0"/>
                <a:ea typeface="Roboto Lt" pitchFamily="2" charset="0"/>
                <a:cs typeface="Clear Sans Thin" panose="020B0203030202020304" pitchFamily="34" charset="0"/>
              </a:rPr>
              <a:t>dello</a:t>
            </a:r>
            <a:r>
              <a:rPr lang="en-US" sz="2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fta serif" panose="02000503000000020004" pitchFamily="50" charset="0"/>
                <a:ea typeface="Roboto Lt" pitchFamily="2" charset="0"/>
                <a:cs typeface="Clear Sans Thin" panose="020B0203030202020304" pitchFamily="34" charset="0"/>
              </a:rPr>
              <a:t> </a:t>
            </a:r>
            <a:r>
              <a:rPr lang="en-US" sz="23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fta serif" panose="02000503000000020004" pitchFamily="50" charset="0"/>
                <a:ea typeface="Roboto Lt" pitchFamily="2" charset="0"/>
                <a:cs typeface="Clear Sans Thin" panose="020B0203030202020304" pitchFamily="34" charset="0"/>
              </a:rPr>
              <a:t>Stato</a:t>
            </a:r>
            <a:r>
              <a:rPr lang="en-US" sz="2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fta serif" panose="02000503000000020004" pitchFamily="50" charset="0"/>
                <a:ea typeface="Roboto Lt" pitchFamily="2" charset="0"/>
                <a:cs typeface="Clear Sans Thin" panose="020B0203030202020304" pitchFamily="34" charset="0"/>
              </a:rPr>
              <a:t> di 433,80€.</a:t>
            </a:r>
          </a:p>
          <a:p>
            <a:pPr algn="just"/>
            <a:r>
              <a:rPr lang="en-US" sz="2300" dirty="0">
                <a:solidFill>
                  <a:schemeClr val="tx1">
                    <a:lumMod val="85000"/>
                    <a:lumOff val="15000"/>
                  </a:schemeClr>
                </a:solidFill>
                <a:latin typeface="Afta serif" panose="02000503000000020004" pitchFamily="50" charset="0"/>
                <a:ea typeface="Roboto Lt" pitchFamily="2" charset="0"/>
                <a:cs typeface="Clear Sans Thin" panose="020B0203030202020304" pitchFamily="34" charset="0"/>
              </a:rPr>
              <a:t/>
            </a:r>
            <a:br>
              <a:rPr lang="en-US" sz="2300" dirty="0">
                <a:solidFill>
                  <a:schemeClr val="tx1">
                    <a:lumMod val="85000"/>
                    <a:lumOff val="15000"/>
                  </a:schemeClr>
                </a:solidFill>
                <a:latin typeface="Afta serif" panose="02000503000000020004" pitchFamily="50" charset="0"/>
                <a:ea typeface="Roboto Lt" pitchFamily="2" charset="0"/>
                <a:cs typeface="Clear Sans Thin" panose="020B0203030202020304" pitchFamily="34" charset="0"/>
              </a:rPr>
            </a:br>
            <a:r>
              <a:rPr lang="en-US" sz="2300" dirty="0">
                <a:solidFill>
                  <a:schemeClr val="tx1">
                    <a:lumMod val="85000"/>
                    <a:lumOff val="15000"/>
                  </a:schemeClr>
                </a:solidFill>
                <a:latin typeface="Afta serif" panose="02000503000000020004" pitchFamily="50" charset="0"/>
                <a:ea typeface="Roboto Lt" pitchFamily="2" charset="0"/>
                <a:cs typeface="Clear Sans Thin" panose="020B0203030202020304" pitchFamily="34" charset="0"/>
              </a:rPr>
              <a:t>Il </a:t>
            </a:r>
            <a:r>
              <a:rPr lang="en-US" sz="2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fta serif" panose="02000503000000020004" pitchFamily="50" charset="0"/>
                <a:ea typeface="Roboto Lt" pitchFamily="2" charset="0"/>
                <a:cs typeface="Clear Sans Thin" panose="020B0203030202020304" pitchFamily="34" charset="0"/>
              </a:rPr>
              <a:t>Servizio</a:t>
            </a:r>
            <a:r>
              <a:rPr lang="en-US" sz="2300" dirty="0">
                <a:solidFill>
                  <a:schemeClr val="tx1">
                    <a:lumMod val="85000"/>
                    <a:lumOff val="15000"/>
                  </a:schemeClr>
                </a:solidFill>
                <a:latin typeface="Afta serif" panose="02000503000000020004" pitchFamily="50" charset="0"/>
                <a:ea typeface="Roboto Lt" pitchFamily="2" charset="0"/>
                <a:cs typeface="Clear Sans Thin" panose="020B0203030202020304" pitchFamily="34" charset="0"/>
              </a:rPr>
              <a:t> </a:t>
            </a:r>
            <a:r>
              <a:rPr lang="en-US" sz="2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fta serif" panose="02000503000000020004" pitchFamily="50" charset="0"/>
                <a:ea typeface="Roboto Lt" pitchFamily="2" charset="0"/>
                <a:cs typeface="Clear Sans Thin" panose="020B0203030202020304" pitchFamily="34" charset="0"/>
              </a:rPr>
              <a:t>civile</a:t>
            </a:r>
            <a:r>
              <a:rPr lang="en-US" sz="2300" dirty="0">
                <a:solidFill>
                  <a:schemeClr val="tx1">
                    <a:lumMod val="85000"/>
                    <a:lumOff val="15000"/>
                  </a:schemeClr>
                </a:solidFill>
                <a:latin typeface="Afta serif" panose="02000503000000020004" pitchFamily="50" charset="0"/>
                <a:ea typeface="Roboto Lt" pitchFamily="2" charset="0"/>
                <a:cs typeface="Clear Sans Thin" panose="020B0203030202020304" pitchFamily="34" charset="0"/>
              </a:rPr>
              <a:t>, </a:t>
            </a:r>
            <a:r>
              <a:rPr lang="en-US" sz="2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fta serif" panose="02000503000000020004" pitchFamily="50" charset="0"/>
                <a:ea typeface="Roboto Lt" pitchFamily="2" charset="0"/>
                <a:cs typeface="Clear Sans Thin" panose="020B0203030202020304" pitchFamily="34" charset="0"/>
              </a:rPr>
              <a:t>della</a:t>
            </a:r>
            <a:r>
              <a:rPr lang="en-US" sz="2300" dirty="0">
                <a:solidFill>
                  <a:schemeClr val="tx1">
                    <a:lumMod val="85000"/>
                    <a:lumOff val="15000"/>
                  </a:schemeClr>
                </a:solidFill>
                <a:latin typeface="Afta serif" panose="02000503000000020004" pitchFamily="50" charset="0"/>
                <a:ea typeface="Roboto Lt" pitchFamily="2" charset="0"/>
                <a:cs typeface="Clear Sans Thin" panose="020B0203030202020304" pitchFamily="34" charset="0"/>
              </a:rPr>
              <a:t> </a:t>
            </a:r>
            <a:r>
              <a:rPr lang="en-US" sz="2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fta serif" panose="02000503000000020004" pitchFamily="50" charset="0"/>
                <a:ea typeface="Roboto Lt" pitchFamily="2" charset="0"/>
                <a:cs typeface="Clear Sans Thin" panose="020B0203030202020304" pitchFamily="34" charset="0"/>
              </a:rPr>
              <a:t>durata</a:t>
            </a:r>
            <a:r>
              <a:rPr lang="en-US" sz="2300" dirty="0">
                <a:solidFill>
                  <a:schemeClr val="tx1">
                    <a:lumMod val="85000"/>
                    <a:lumOff val="15000"/>
                  </a:schemeClr>
                </a:solidFill>
                <a:latin typeface="Afta serif" panose="02000503000000020004" pitchFamily="50" charset="0"/>
                <a:ea typeface="Roboto Lt" pitchFamily="2" charset="0"/>
                <a:cs typeface="Clear Sans Thin" panose="020B0203030202020304" pitchFamily="34" charset="0"/>
              </a:rPr>
              <a:t> minima di 8 </a:t>
            </a:r>
            <a:r>
              <a:rPr lang="en-US" sz="2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fta serif" panose="02000503000000020004" pitchFamily="50" charset="0"/>
                <a:ea typeface="Roboto Lt" pitchFamily="2" charset="0"/>
                <a:cs typeface="Clear Sans Thin" panose="020B0203030202020304" pitchFamily="34" charset="0"/>
              </a:rPr>
              <a:t>mesi</a:t>
            </a:r>
            <a:r>
              <a:rPr lang="en-US" sz="2300" dirty="0">
                <a:solidFill>
                  <a:schemeClr val="tx1">
                    <a:lumMod val="85000"/>
                    <a:lumOff val="15000"/>
                  </a:schemeClr>
                </a:solidFill>
                <a:latin typeface="Afta serif" panose="02000503000000020004" pitchFamily="50" charset="0"/>
                <a:ea typeface="Roboto Lt" pitchFamily="2" charset="0"/>
                <a:cs typeface="Clear Sans Thin" panose="020B0203030202020304" pitchFamily="34" charset="0"/>
              </a:rPr>
              <a:t> e </a:t>
            </a:r>
            <a:r>
              <a:rPr lang="en-US" sz="2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fta serif" panose="02000503000000020004" pitchFamily="50" charset="0"/>
                <a:ea typeface="Roboto Lt" pitchFamily="2" charset="0"/>
                <a:cs typeface="Clear Sans Thin" panose="020B0203030202020304" pitchFamily="34" charset="0"/>
              </a:rPr>
              <a:t>massima</a:t>
            </a:r>
            <a:r>
              <a:rPr lang="en-US" sz="2300" dirty="0">
                <a:solidFill>
                  <a:schemeClr val="tx1">
                    <a:lumMod val="85000"/>
                    <a:lumOff val="15000"/>
                  </a:schemeClr>
                </a:solidFill>
                <a:latin typeface="Afta serif" panose="02000503000000020004" pitchFamily="50" charset="0"/>
                <a:ea typeface="Roboto Lt" pitchFamily="2" charset="0"/>
                <a:cs typeface="Clear Sans Thin" panose="020B0203030202020304" pitchFamily="34" charset="0"/>
              </a:rPr>
              <a:t> di 12, </a:t>
            </a:r>
            <a:r>
              <a:rPr lang="en-US" sz="2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fta serif" panose="02000503000000020004" pitchFamily="50" charset="0"/>
                <a:ea typeface="Roboto Lt" pitchFamily="2" charset="0"/>
                <a:cs typeface="Clear Sans Thin" panose="020B0203030202020304" pitchFamily="34" charset="0"/>
              </a:rPr>
              <a:t>si</a:t>
            </a:r>
            <a:r>
              <a:rPr lang="en-US" sz="2300" dirty="0">
                <a:solidFill>
                  <a:schemeClr val="tx1">
                    <a:lumMod val="85000"/>
                    <a:lumOff val="15000"/>
                  </a:schemeClr>
                </a:solidFill>
                <a:latin typeface="Afta serif" panose="02000503000000020004" pitchFamily="50" charset="0"/>
                <a:ea typeface="Roboto Lt" pitchFamily="2" charset="0"/>
                <a:cs typeface="Clear Sans Thin" panose="020B0203030202020304" pitchFamily="34" charset="0"/>
              </a:rPr>
              <a:t> </a:t>
            </a:r>
            <a:r>
              <a:rPr lang="en-US" sz="2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fta serif" panose="02000503000000020004" pitchFamily="50" charset="0"/>
                <a:ea typeface="Roboto Lt" pitchFamily="2" charset="0"/>
                <a:cs typeface="Clear Sans Thin" panose="020B0203030202020304" pitchFamily="34" charset="0"/>
              </a:rPr>
              <a:t>svolge</a:t>
            </a:r>
            <a:r>
              <a:rPr lang="en-US" sz="2300" dirty="0">
                <a:solidFill>
                  <a:schemeClr val="tx1">
                    <a:lumMod val="85000"/>
                    <a:lumOff val="15000"/>
                  </a:schemeClr>
                </a:solidFill>
                <a:latin typeface="Afta serif" panose="02000503000000020004" pitchFamily="50" charset="0"/>
                <a:ea typeface="Roboto Lt" pitchFamily="2" charset="0"/>
                <a:cs typeface="Clear Sans Thin" panose="020B0203030202020304" pitchFamily="34" charset="0"/>
              </a:rPr>
              <a:t> </a:t>
            </a:r>
            <a:r>
              <a:rPr lang="en-US" sz="2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fta serif" panose="02000503000000020004" pitchFamily="50" charset="0"/>
                <a:ea typeface="Roboto Lt" pitchFamily="2" charset="0"/>
                <a:cs typeface="Clear Sans Thin" panose="020B0203030202020304" pitchFamily="34" charset="0"/>
              </a:rPr>
              <a:t>presso</a:t>
            </a:r>
            <a:r>
              <a:rPr lang="en-US" sz="2300" dirty="0">
                <a:solidFill>
                  <a:schemeClr val="tx1">
                    <a:lumMod val="85000"/>
                    <a:lumOff val="15000"/>
                  </a:schemeClr>
                </a:solidFill>
                <a:latin typeface="Afta serif" panose="02000503000000020004" pitchFamily="50" charset="0"/>
                <a:ea typeface="Roboto Lt" pitchFamily="2" charset="0"/>
                <a:cs typeface="Clear Sans Thin" panose="020B0203030202020304" pitchFamily="34" charset="0"/>
              </a:rPr>
              <a:t> </a:t>
            </a:r>
            <a:r>
              <a:rPr lang="it-IT" sz="2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fta serif" panose="02000503000000020004" pitchFamily="50" charset="0"/>
                <a:ea typeface="Roboto Lt" pitchFamily="2" charset="0"/>
                <a:cs typeface="Clear Sans Thin" panose="020B0203030202020304" pitchFamily="34" charset="0"/>
              </a:rPr>
              <a:t>ENTI</a:t>
            </a:r>
            <a:r>
              <a:rPr lang="en-US" sz="2300" dirty="0">
                <a:solidFill>
                  <a:schemeClr val="tx1">
                    <a:lumMod val="85000"/>
                    <a:lumOff val="15000"/>
                  </a:schemeClr>
                </a:solidFill>
                <a:latin typeface="Afta serif" panose="02000503000000020004" pitchFamily="50" charset="0"/>
                <a:ea typeface="Roboto Lt" pitchFamily="2" charset="0"/>
                <a:cs typeface="Clear Sans Thin" panose="020B0203030202020304" pitchFamily="34" charset="0"/>
              </a:rPr>
              <a:t> del </a:t>
            </a:r>
            <a:r>
              <a:rPr lang="en-US" sz="2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fta serif" panose="02000503000000020004" pitchFamily="50" charset="0"/>
                <a:ea typeface="Roboto Lt" pitchFamily="2" charset="0"/>
                <a:cs typeface="Clear Sans Thin" panose="020B0203030202020304" pitchFamily="34" charset="0"/>
              </a:rPr>
              <a:t>terzo</a:t>
            </a:r>
            <a:r>
              <a:rPr lang="en-US" sz="2300" dirty="0">
                <a:solidFill>
                  <a:schemeClr val="tx1">
                    <a:lumMod val="85000"/>
                    <a:lumOff val="15000"/>
                  </a:schemeClr>
                </a:solidFill>
                <a:latin typeface="Afta serif" panose="02000503000000020004" pitchFamily="50" charset="0"/>
                <a:ea typeface="Roboto Lt" pitchFamily="2" charset="0"/>
                <a:cs typeface="Clear Sans Thin" panose="020B0203030202020304" pitchFamily="34" charset="0"/>
              </a:rPr>
              <a:t> </a:t>
            </a:r>
            <a:r>
              <a:rPr lang="en-US" sz="2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fta serif" panose="02000503000000020004" pitchFamily="50" charset="0"/>
                <a:ea typeface="Roboto Lt" pitchFamily="2" charset="0"/>
                <a:cs typeface="Clear Sans Thin" panose="020B0203030202020304" pitchFamily="34" charset="0"/>
              </a:rPr>
              <a:t>settore</a:t>
            </a:r>
            <a:r>
              <a:rPr lang="en-US" sz="2300" dirty="0">
                <a:solidFill>
                  <a:schemeClr val="tx1">
                    <a:lumMod val="85000"/>
                    <a:lumOff val="15000"/>
                  </a:schemeClr>
                </a:solidFill>
                <a:latin typeface="Afta serif" panose="02000503000000020004" pitchFamily="50" charset="0"/>
                <a:ea typeface="Roboto Lt" pitchFamily="2" charset="0"/>
                <a:cs typeface="Clear Sans Thin" panose="020B0203030202020304" pitchFamily="34" charset="0"/>
              </a:rPr>
              <a:t> </a:t>
            </a:r>
            <a:r>
              <a:rPr lang="en-US" sz="2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fta serif" panose="02000503000000020004" pitchFamily="50" charset="0"/>
                <a:ea typeface="Roboto Lt" pitchFamily="2" charset="0"/>
                <a:cs typeface="Clear Sans Thin" panose="020B0203030202020304" pitchFamily="34" charset="0"/>
              </a:rPr>
              <a:t>che</a:t>
            </a:r>
            <a:r>
              <a:rPr lang="en-US" sz="2300" dirty="0">
                <a:solidFill>
                  <a:schemeClr val="tx1">
                    <a:lumMod val="85000"/>
                    <a:lumOff val="15000"/>
                  </a:schemeClr>
                </a:solidFill>
                <a:latin typeface="Afta serif" panose="02000503000000020004" pitchFamily="50" charset="0"/>
                <a:ea typeface="Roboto Lt" pitchFamily="2" charset="0"/>
                <a:cs typeface="Clear Sans Thin" panose="020B0203030202020304" pitchFamily="34" charset="0"/>
              </a:rPr>
              <a:t> </a:t>
            </a:r>
            <a:r>
              <a:rPr lang="en-US" sz="2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fta serif" panose="02000503000000020004" pitchFamily="50" charset="0"/>
                <a:ea typeface="Roboto Lt" pitchFamily="2" charset="0"/>
                <a:cs typeface="Clear Sans Thin" panose="020B0203030202020304" pitchFamily="34" charset="0"/>
              </a:rPr>
              <a:t>operano</a:t>
            </a:r>
            <a:r>
              <a:rPr lang="en-US" sz="2300" dirty="0">
                <a:solidFill>
                  <a:schemeClr val="tx1">
                    <a:lumMod val="85000"/>
                    <a:lumOff val="15000"/>
                  </a:schemeClr>
                </a:solidFill>
                <a:latin typeface="Afta serif" panose="02000503000000020004" pitchFamily="50" charset="0"/>
                <a:ea typeface="Roboto Lt" pitchFamily="2" charset="0"/>
                <a:cs typeface="Clear Sans Thin" panose="020B0203030202020304" pitchFamily="34" charset="0"/>
              </a:rPr>
              <a:t> </a:t>
            </a:r>
            <a:r>
              <a:rPr lang="en-US" sz="2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fta serif" panose="02000503000000020004" pitchFamily="50" charset="0"/>
                <a:ea typeface="Roboto Lt" pitchFamily="2" charset="0"/>
                <a:cs typeface="Clear Sans Thin" panose="020B0203030202020304" pitchFamily="34" charset="0"/>
              </a:rPr>
              <a:t>nei</a:t>
            </a:r>
            <a:r>
              <a:rPr lang="en-US" sz="2300" dirty="0">
                <a:solidFill>
                  <a:schemeClr val="tx1">
                    <a:lumMod val="85000"/>
                    <a:lumOff val="15000"/>
                  </a:schemeClr>
                </a:solidFill>
                <a:latin typeface="Afta serif" panose="02000503000000020004" pitchFamily="50" charset="0"/>
                <a:ea typeface="Roboto Lt" pitchFamily="2" charset="0"/>
                <a:cs typeface="Clear Sans Thin" panose="020B0203030202020304" pitchFamily="34" charset="0"/>
              </a:rPr>
              <a:t> </a:t>
            </a:r>
            <a:r>
              <a:rPr lang="en-US" sz="2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fta serif" panose="02000503000000020004" pitchFamily="50" charset="0"/>
                <a:ea typeface="Roboto Lt" pitchFamily="2" charset="0"/>
                <a:cs typeface="Clear Sans Thin" panose="020B0203030202020304" pitchFamily="34" charset="0"/>
              </a:rPr>
              <a:t>settori</a:t>
            </a:r>
            <a:r>
              <a:rPr lang="en-US" sz="2300" dirty="0">
                <a:solidFill>
                  <a:schemeClr val="tx1">
                    <a:lumMod val="85000"/>
                    <a:lumOff val="15000"/>
                  </a:schemeClr>
                </a:solidFill>
                <a:latin typeface="Afta serif" panose="02000503000000020004" pitchFamily="50" charset="0"/>
                <a:ea typeface="Roboto Lt" pitchFamily="2" charset="0"/>
                <a:cs typeface="Clear Sans Thin" panose="020B0203030202020304" pitchFamily="34" charset="0"/>
              </a:rPr>
              <a:t> </a:t>
            </a:r>
            <a:r>
              <a:rPr lang="en-US" sz="2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fta serif" panose="02000503000000020004" pitchFamily="50" charset="0"/>
                <a:ea typeface="Roboto Lt" pitchFamily="2" charset="0"/>
                <a:cs typeface="Clear Sans Thin" panose="020B0203030202020304" pitchFamily="34" charset="0"/>
              </a:rPr>
              <a:t>dell’ambiente</a:t>
            </a:r>
            <a:r>
              <a:rPr lang="en-US" sz="2300" dirty="0">
                <a:solidFill>
                  <a:schemeClr val="tx1">
                    <a:lumMod val="85000"/>
                    <a:lumOff val="15000"/>
                  </a:schemeClr>
                </a:solidFill>
                <a:latin typeface="Afta serif" panose="02000503000000020004" pitchFamily="50" charset="0"/>
                <a:ea typeface="Roboto Lt" pitchFamily="2" charset="0"/>
                <a:cs typeface="Clear Sans Thin" panose="020B0203030202020304" pitchFamily="34" charset="0"/>
              </a:rPr>
              <a:t>, </a:t>
            </a:r>
            <a:r>
              <a:rPr lang="en-US" sz="2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fta serif" panose="02000503000000020004" pitchFamily="50" charset="0"/>
                <a:ea typeface="Roboto Lt" pitchFamily="2" charset="0"/>
                <a:cs typeface="Clear Sans Thin" panose="020B0203030202020304" pitchFamily="34" charset="0"/>
              </a:rPr>
              <a:t>della</a:t>
            </a:r>
            <a:r>
              <a:rPr lang="en-US" sz="2300" dirty="0">
                <a:solidFill>
                  <a:schemeClr val="tx1">
                    <a:lumMod val="85000"/>
                    <a:lumOff val="15000"/>
                  </a:schemeClr>
                </a:solidFill>
                <a:latin typeface="Afta serif" panose="02000503000000020004" pitchFamily="50" charset="0"/>
                <a:ea typeface="Roboto Lt" pitchFamily="2" charset="0"/>
                <a:cs typeface="Clear Sans Thin" panose="020B0203030202020304" pitchFamily="34" charset="0"/>
              </a:rPr>
              <a:t> </a:t>
            </a:r>
            <a:r>
              <a:rPr lang="en-US" sz="2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fta serif" panose="02000503000000020004" pitchFamily="50" charset="0"/>
                <a:ea typeface="Roboto Lt" pitchFamily="2" charset="0"/>
                <a:cs typeface="Clear Sans Thin" panose="020B0203030202020304" pitchFamily="34" charset="0"/>
              </a:rPr>
              <a:t>cultura</a:t>
            </a:r>
            <a:r>
              <a:rPr lang="en-US" sz="2300" dirty="0">
                <a:solidFill>
                  <a:schemeClr val="tx1">
                    <a:lumMod val="85000"/>
                    <a:lumOff val="15000"/>
                  </a:schemeClr>
                </a:solidFill>
                <a:latin typeface="Afta serif" panose="02000503000000020004" pitchFamily="50" charset="0"/>
                <a:ea typeface="Roboto Lt" pitchFamily="2" charset="0"/>
                <a:cs typeface="Clear Sans Thin" panose="020B0203030202020304" pitchFamily="34" charset="0"/>
              </a:rPr>
              <a:t>, </a:t>
            </a:r>
            <a:r>
              <a:rPr lang="en-US" sz="23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fta serif" panose="02000503000000020004" pitchFamily="50" charset="0"/>
                <a:ea typeface="Roboto Lt" pitchFamily="2" charset="0"/>
                <a:cs typeface="Clear Sans Thin" panose="020B0203030202020304" pitchFamily="34" charset="0"/>
              </a:rPr>
              <a:t>dello</a:t>
            </a:r>
            <a:r>
              <a:rPr lang="en-US" sz="2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fta serif" panose="02000503000000020004" pitchFamily="50" charset="0"/>
                <a:ea typeface="Roboto Lt" pitchFamily="2" charset="0"/>
                <a:cs typeface="Clear Sans Thin" panose="020B0203030202020304" pitchFamily="34" charset="0"/>
              </a:rPr>
              <a:t> sport e tempo libero</a:t>
            </a:r>
            <a:r>
              <a:rPr lang="en-US" sz="2300" dirty="0">
                <a:solidFill>
                  <a:schemeClr val="tx1">
                    <a:lumMod val="85000"/>
                    <a:lumOff val="15000"/>
                  </a:schemeClr>
                </a:solidFill>
                <a:latin typeface="Afta serif" panose="02000503000000020004" pitchFamily="50" charset="0"/>
                <a:ea typeface="Roboto Lt" pitchFamily="2" charset="0"/>
                <a:cs typeface="Clear Sans Thin" panose="020B0203030202020304" pitchFamily="34" charset="0"/>
              </a:rPr>
              <a:t>, </a:t>
            </a:r>
            <a:r>
              <a:rPr lang="en-US" sz="2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fta serif" panose="02000503000000020004" pitchFamily="50" charset="0"/>
                <a:ea typeface="Roboto Lt" pitchFamily="2" charset="0"/>
                <a:cs typeface="Clear Sans Thin" panose="020B0203030202020304" pitchFamily="34" charset="0"/>
              </a:rPr>
              <a:t>dei</a:t>
            </a:r>
            <a:r>
              <a:rPr lang="en-US" sz="2300" dirty="0">
                <a:solidFill>
                  <a:schemeClr val="tx1">
                    <a:lumMod val="85000"/>
                    <a:lumOff val="15000"/>
                  </a:schemeClr>
                </a:solidFill>
                <a:latin typeface="Afta serif" panose="02000503000000020004" pitchFamily="50" charset="0"/>
                <a:ea typeface="Roboto Lt" pitchFamily="2" charset="0"/>
                <a:cs typeface="Clear Sans Thin" panose="020B0203030202020304" pitchFamily="34" charset="0"/>
              </a:rPr>
              <a:t> </a:t>
            </a:r>
            <a:r>
              <a:rPr lang="en-US" sz="2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fta serif" panose="02000503000000020004" pitchFamily="50" charset="0"/>
                <a:ea typeface="Roboto Lt" pitchFamily="2" charset="0"/>
                <a:cs typeface="Clear Sans Thin" panose="020B0203030202020304" pitchFamily="34" charset="0"/>
              </a:rPr>
              <a:t>servizi</a:t>
            </a:r>
            <a:r>
              <a:rPr lang="en-US" sz="2300" dirty="0">
                <a:solidFill>
                  <a:schemeClr val="tx1">
                    <a:lumMod val="85000"/>
                    <a:lumOff val="15000"/>
                  </a:schemeClr>
                </a:solidFill>
                <a:latin typeface="Afta serif" panose="02000503000000020004" pitchFamily="50" charset="0"/>
                <a:ea typeface="Roboto Lt" pitchFamily="2" charset="0"/>
                <a:cs typeface="Clear Sans Thin" panose="020B0203030202020304" pitchFamily="34" charset="0"/>
              </a:rPr>
              <a:t> </a:t>
            </a:r>
            <a:r>
              <a:rPr lang="en-US" sz="2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fta serif" panose="02000503000000020004" pitchFamily="50" charset="0"/>
                <a:ea typeface="Roboto Lt" pitchFamily="2" charset="0"/>
                <a:cs typeface="Clear Sans Thin" panose="020B0203030202020304" pitchFamily="34" charset="0"/>
              </a:rPr>
              <a:t>alla</a:t>
            </a:r>
            <a:r>
              <a:rPr lang="en-US" sz="2300" dirty="0">
                <a:solidFill>
                  <a:schemeClr val="tx1">
                    <a:lumMod val="85000"/>
                    <a:lumOff val="15000"/>
                  </a:schemeClr>
                </a:solidFill>
                <a:latin typeface="Afta serif" panose="02000503000000020004" pitchFamily="50" charset="0"/>
                <a:ea typeface="Roboto Lt" pitchFamily="2" charset="0"/>
                <a:cs typeface="Clear Sans Thin" panose="020B0203030202020304" pitchFamily="34" charset="0"/>
              </a:rPr>
              <a:t> </a:t>
            </a:r>
            <a:r>
              <a:rPr lang="it-IT" sz="2300" dirty="0">
                <a:solidFill>
                  <a:schemeClr val="tx1">
                    <a:lumMod val="85000"/>
                    <a:lumOff val="15000"/>
                  </a:schemeClr>
                </a:solidFill>
                <a:latin typeface="Afta serif" panose="02000503000000020004" pitchFamily="50" charset="0"/>
                <a:ea typeface="Roboto Lt" pitchFamily="2" charset="0"/>
                <a:cs typeface="Clear Sans Thin" panose="020B0203030202020304" pitchFamily="34" charset="0"/>
              </a:rPr>
              <a:t>persona</a:t>
            </a:r>
            <a:r>
              <a:rPr lang="en-US" sz="2300" dirty="0">
                <a:solidFill>
                  <a:schemeClr val="tx1">
                    <a:lumMod val="85000"/>
                    <a:lumOff val="15000"/>
                  </a:schemeClr>
                </a:solidFill>
                <a:latin typeface="Afta serif" panose="02000503000000020004" pitchFamily="50" charset="0"/>
                <a:ea typeface="Roboto Lt" pitchFamily="2" charset="0"/>
                <a:cs typeface="Clear Sans Thin" panose="020B0203030202020304" pitchFamily="34" charset="0"/>
              </a:rPr>
              <a:t>, </a:t>
            </a:r>
            <a:r>
              <a:rPr lang="en-US" sz="2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fta serif" panose="02000503000000020004" pitchFamily="50" charset="0"/>
                <a:ea typeface="Roboto Lt" pitchFamily="2" charset="0"/>
                <a:cs typeface="Clear Sans Thin" panose="020B0203030202020304" pitchFamily="34" charset="0"/>
              </a:rPr>
              <a:t>della</a:t>
            </a:r>
            <a:r>
              <a:rPr lang="en-US" sz="2300" dirty="0">
                <a:solidFill>
                  <a:schemeClr val="tx1">
                    <a:lumMod val="85000"/>
                    <a:lumOff val="15000"/>
                  </a:schemeClr>
                </a:solidFill>
                <a:latin typeface="Afta serif" panose="02000503000000020004" pitchFamily="50" charset="0"/>
                <a:ea typeface="Roboto Lt" pitchFamily="2" charset="0"/>
                <a:cs typeface="Clear Sans Thin" panose="020B0203030202020304" pitchFamily="34" charset="0"/>
              </a:rPr>
              <a:t> </a:t>
            </a:r>
            <a:r>
              <a:rPr lang="en-US" sz="2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fta serif" panose="02000503000000020004" pitchFamily="50" charset="0"/>
                <a:ea typeface="Roboto Lt" pitchFamily="2" charset="0"/>
                <a:cs typeface="Clear Sans Thin" panose="020B0203030202020304" pitchFamily="34" charset="0"/>
              </a:rPr>
              <a:t>protezione</a:t>
            </a:r>
            <a:r>
              <a:rPr lang="en-US" sz="2300" dirty="0">
                <a:solidFill>
                  <a:schemeClr val="tx1">
                    <a:lumMod val="85000"/>
                    <a:lumOff val="15000"/>
                  </a:schemeClr>
                </a:solidFill>
                <a:latin typeface="Afta serif" panose="02000503000000020004" pitchFamily="50" charset="0"/>
                <a:ea typeface="Roboto Lt" pitchFamily="2" charset="0"/>
                <a:cs typeface="Clear Sans Thin" panose="020B0203030202020304" pitchFamily="34" charset="0"/>
              </a:rPr>
              <a:t> </a:t>
            </a:r>
            <a:r>
              <a:rPr lang="en-US" sz="2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fta serif" panose="02000503000000020004" pitchFamily="50" charset="0"/>
                <a:ea typeface="Roboto Lt" pitchFamily="2" charset="0"/>
                <a:cs typeface="Clear Sans Thin" panose="020B0203030202020304" pitchFamily="34" charset="0"/>
              </a:rPr>
              <a:t>civile</a:t>
            </a:r>
            <a:r>
              <a:rPr lang="en-US" sz="2300" dirty="0">
                <a:solidFill>
                  <a:schemeClr val="tx1">
                    <a:lumMod val="85000"/>
                    <a:lumOff val="15000"/>
                  </a:schemeClr>
                </a:solidFill>
                <a:latin typeface="Afta serif" panose="02000503000000020004" pitchFamily="50" charset="0"/>
                <a:ea typeface="Roboto Lt" pitchFamily="2" charset="0"/>
                <a:cs typeface="Clear Sans Thin" panose="020B0203030202020304" pitchFamily="34" charset="0"/>
              </a:rPr>
              <a:t>.</a:t>
            </a:r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xmlns="" id="{0F9484E2-2966-104F-BD84-6B039DD04F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918" y="2280542"/>
            <a:ext cx="2782386" cy="2782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910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5"/>
          <p:cNvSpPr>
            <a:spLocks/>
          </p:cNvSpPr>
          <p:nvPr/>
        </p:nvSpPr>
        <p:spPr bwMode="auto">
          <a:xfrm>
            <a:off x="0" y="6194738"/>
            <a:ext cx="12192000" cy="663262"/>
          </a:xfrm>
          <a:custGeom>
            <a:avLst/>
            <a:gdLst>
              <a:gd name="T0" fmla="*/ 3558 w 3895"/>
              <a:gd name="T1" fmla="*/ 38 h 266"/>
              <a:gd name="T2" fmla="*/ 2598 w 3895"/>
              <a:gd name="T3" fmla="*/ 101 h 266"/>
              <a:gd name="T4" fmla="*/ 1948 w 3895"/>
              <a:gd name="T5" fmla="*/ 112 h 266"/>
              <a:gd name="T6" fmla="*/ 0 w 3895"/>
              <a:gd name="T7" fmla="*/ 0 h 266"/>
              <a:gd name="T8" fmla="*/ 0 w 3895"/>
              <a:gd name="T9" fmla="*/ 266 h 266"/>
              <a:gd name="T10" fmla="*/ 3895 w 3895"/>
              <a:gd name="T11" fmla="*/ 266 h 266"/>
              <a:gd name="T12" fmla="*/ 3895 w 3895"/>
              <a:gd name="T13" fmla="*/ 238 h 266"/>
              <a:gd name="T14" fmla="*/ 3895 w 3895"/>
              <a:gd name="T15" fmla="*/ 0 h 266"/>
              <a:gd name="T16" fmla="*/ 1948 w 3895"/>
              <a:gd name="T17" fmla="*/ 182 h 266"/>
              <a:gd name="T18" fmla="*/ 3558 w 3895"/>
              <a:gd name="T19" fmla="*/ 38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895" h="266">
                <a:moveTo>
                  <a:pt x="3558" y="38"/>
                </a:moveTo>
                <a:cubicBezTo>
                  <a:pt x="3260" y="67"/>
                  <a:pt x="2937" y="89"/>
                  <a:pt x="2598" y="101"/>
                </a:cubicBezTo>
                <a:cubicBezTo>
                  <a:pt x="2387" y="108"/>
                  <a:pt x="2170" y="112"/>
                  <a:pt x="1948" y="112"/>
                </a:cubicBezTo>
                <a:cubicBezTo>
                  <a:pt x="1230" y="112"/>
                  <a:pt x="561" y="71"/>
                  <a:pt x="0" y="0"/>
                </a:cubicBezTo>
                <a:cubicBezTo>
                  <a:pt x="0" y="266"/>
                  <a:pt x="0" y="266"/>
                  <a:pt x="0" y="266"/>
                </a:cubicBezTo>
                <a:cubicBezTo>
                  <a:pt x="3895" y="266"/>
                  <a:pt x="3895" y="266"/>
                  <a:pt x="3895" y="266"/>
                </a:cubicBezTo>
                <a:cubicBezTo>
                  <a:pt x="3895" y="238"/>
                  <a:pt x="3895" y="238"/>
                  <a:pt x="3895" y="238"/>
                </a:cubicBezTo>
                <a:cubicBezTo>
                  <a:pt x="3895" y="0"/>
                  <a:pt x="3895" y="0"/>
                  <a:pt x="3895" y="0"/>
                </a:cubicBezTo>
                <a:cubicBezTo>
                  <a:pt x="3895" y="0"/>
                  <a:pt x="3471" y="166"/>
                  <a:pt x="1948" y="182"/>
                </a:cubicBezTo>
                <a:cubicBezTo>
                  <a:pt x="1948" y="182"/>
                  <a:pt x="2969" y="154"/>
                  <a:pt x="3558" y="38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72278" y="290595"/>
            <a:ext cx="121920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Lobster 1.4" panose="02000506000000020003" pitchFamily="50" charset="0"/>
              </a:rPr>
              <a:t>COSA DEVO FARE PER INSERIRE IL VOLONTARIO ?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1422621" y="6194738"/>
            <a:ext cx="360608" cy="360608"/>
            <a:chOff x="11422621" y="6194738"/>
            <a:chExt cx="360608" cy="360608"/>
          </a:xfrm>
        </p:grpSpPr>
        <p:sp>
          <p:nvSpPr>
            <p:cNvPr id="7" name="Oval 6"/>
            <p:cNvSpPr/>
            <p:nvPr/>
          </p:nvSpPr>
          <p:spPr>
            <a:xfrm>
              <a:off x="11422621" y="6194738"/>
              <a:ext cx="360608" cy="360608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>
              <a:spLocks/>
            </p:cNvSpPr>
            <p:nvPr/>
          </p:nvSpPr>
          <p:spPr>
            <a:xfrm>
              <a:off x="11486076" y="6290403"/>
              <a:ext cx="233698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1">
                      <a:lumMod val="95000"/>
                    </a:schemeClr>
                  </a:solidFill>
                  <a:latin typeface="Afta serif" panose="02000503000000020004" pitchFamily="50" charset="0"/>
                  <a:ea typeface="Fira Sans OT Light" panose="020B0603050000020004" pitchFamily="34" charset="0"/>
                  <a:cs typeface="Clear Sans Medium" panose="020B0603030202020304" pitchFamily="34" charset="0"/>
                </a:rPr>
                <a:t>4</a:t>
              </a:r>
            </a:p>
          </p:txBody>
        </p:sp>
      </p:grpSp>
      <p:grpSp>
        <p:nvGrpSpPr>
          <p:cNvPr id="52" name="Gruppo 51">
            <a:extLst>
              <a:ext uri="{FF2B5EF4-FFF2-40B4-BE49-F238E27FC236}">
                <a16:creationId xmlns:a16="http://schemas.microsoft.com/office/drawing/2014/main" xmlns="" id="{2C473604-38BB-2E46-A58C-81948E84301C}"/>
              </a:ext>
            </a:extLst>
          </p:cNvPr>
          <p:cNvGrpSpPr/>
          <p:nvPr/>
        </p:nvGrpSpPr>
        <p:grpSpPr>
          <a:xfrm>
            <a:off x="4383068" y="2209680"/>
            <a:ext cx="3425864" cy="2310334"/>
            <a:chOff x="4421357" y="1073167"/>
            <a:chExt cx="3425864" cy="2310334"/>
          </a:xfrm>
        </p:grpSpPr>
        <p:sp>
          <p:nvSpPr>
            <p:cNvPr id="67" name="Rectangle 8">
              <a:extLst>
                <a:ext uri="{FF2B5EF4-FFF2-40B4-BE49-F238E27FC236}">
                  <a16:creationId xmlns:a16="http://schemas.microsoft.com/office/drawing/2014/main" xmlns="" id="{F07C74BF-0295-084D-AB8F-B317AC0CB4D8}"/>
                </a:ext>
              </a:extLst>
            </p:cNvPr>
            <p:cNvSpPr/>
            <p:nvPr/>
          </p:nvSpPr>
          <p:spPr>
            <a:xfrm>
              <a:off x="4421357" y="1073167"/>
              <a:ext cx="3425864" cy="2310334"/>
            </a:xfrm>
            <a:prstGeom prst="rect">
              <a:avLst/>
            </a:prstGeom>
            <a:noFill/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ttangolo 22">
              <a:extLst>
                <a:ext uri="{FF2B5EF4-FFF2-40B4-BE49-F238E27FC236}">
                  <a16:creationId xmlns:a16="http://schemas.microsoft.com/office/drawing/2014/main" xmlns="" id="{FB73D6FE-35FF-4E40-83E7-E980FF6E5490}"/>
                </a:ext>
              </a:extLst>
            </p:cNvPr>
            <p:cNvSpPr/>
            <p:nvPr/>
          </p:nvSpPr>
          <p:spPr>
            <a:xfrm>
              <a:off x="4421357" y="1951857"/>
              <a:ext cx="3425863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it-IT" dirty="0">
                  <a:latin typeface="Times New Roman" panose="02020603050405020304" pitchFamily="18" charset="0"/>
                </a:rPr>
                <a:t>Una volta accreditato CONFERMA il servizio di PROGETTAZIONE</a:t>
              </a:r>
              <a:endParaRPr lang="it-IT" dirty="0"/>
            </a:p>
          </p:txBody>
        </p:sp>
      </p:grpSp>
      <p:grpSp>
        <p:nvGrpSpPr>
          <p:cNvPr id="53" name="Gruppo 52">
            <a:extLst>
              <a:ext uri="{FF2B5EF4-FFF2-40B4-BE49-F238E27FC236}">
                <a16:creationId xmlns:a16="http://schemas.microsoft.com/office/drawing/2014/main" xmlns="" id="{694E5423-DBA4-1941-B423-A0E080B9BC6A}"/>
              </a:ext>
            </a:extLst>
          </p:cNvPr>
          <p:cNvGrpSpPr/>
          <p:nvPr/>
        </p:nvGrpSpPr>
        <p:grpSpPr>
          <a:xfrm>
            <a:off x="8444237" y="2204674"/>
            <a:ext cx="3425864" cy="2310334"/>
            <a:chOff x="8430658" y="1073167"/>
            <a:chExt cx="3425864" cy="2310334"/>
          </a:xfrm>
        </p:grpSpPr>
        <p:sp>
          <p:nvSpPr>
            <p:cNvPr id="68" name="Rectangle 8">
              <a:extLst>
                <a:ext uri="{FF2B5EF4-FFF2-40B4-BE49-F238E27FC236}">
                  <a16:creationId xmlns:a16="http://schemas.microsoft.com/office/drawing/2014/main" xmlns="" id="{448D065F-E600-7A45-B753-BABFFBF762B4}"/>
                </a:ext>
              </a:extLst>
            </p:cNvPr>
            <p:cNvSpPr/>
            <p:nvPr/>
          </p:nvSpPr>
          <p:spPr>
            <a:xfrm>
              <a:off x="8430659" y="1073167"/>
              <a:ext cx="3425863" cy="2310334"/>
            </a:xfrm>
            <a:prstGeom prst="rect">
              <a:avLst/>
            </a:prstGeom>
            <a:noFill/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ttangolo 23">
              <a:extLst>
                <a:ext uri="{FF2B5EF4-FFF2-40B4-BE49-F238E27FC236}">
                  <a16:creationId xmlns:a16="http://schemas.microsoft.com/office/drawing/2014/main" xmlns="" id="{20C2E256-4031-C241-B317-D967022D283E}"/>
                </a:ext>
              </a:extLst>
            </p:cNvPr>
            <p:cNvSpPr/>
            <p:nvPr/>
          </p:nvSpPr>
          <p:spPr>
            <a:xfrm>
              <a:off x="8430658" y="1958536"/>
              <a:ext cx="342586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it-IT" dirty="0">
                  <a:latin typeface="Times New Roman" panose="02020603050405020304" pitchFamily="18" charset="0"/>
                </a:rPr>
                <a:t>Presentazione delle proposte progettuali SCN a cura della RETE</a:t>
              </a:r>
              <a:endParaRPr lang="it-IT" dirty="0"/>
            </a:p>
          </p:txBody>
        </p:sp>
      </p:grpSp>
      <p:grpSp>
        <p:nvGrpSpPr>
          <p:cNvPr id="73" name="Gruppo 72">
            <a:extLst>
              <a:ext uri="{FF2B5EF4-FFF2-40B4-BE49-F238E27FC236}">
                <a16:creationId xmlns:a16="http://schemas.microsoft.com/office/drawing/2014/main" xmlns="" id="{98B0F458-8810-CE4B-805E-B6D6D9EA3C5F}"/>
              </a:ext>
            </a:extLst>
          </p:cNvPr>
          <p:cNvGrpSpPr/>
          <p:nvPr/>
        </p:nvGrpSpPr>
        <p:grpSpPr>
          <a:xfrm>
            <a:off x="321897" y="2228334"/>
            <a:ext cx="3425866" cy="2310334"/>
            <a:chOff x="331490" y="3765453"/>
            <a:chExt cx="3425866" cy="2310334"/>
          </a:xfrm>
        </p:grpSpPr>
        <p:sp>
          <p:nvSpPr>
            <p:cNvPr id="69" name="Rectangle 8">
              <a:extLst>
                <a:ext uri="{FF2B5EF4-FFF2-40B4-BE49-F238E27FC236}">
                  <a16:creationId xmlns:a16="http://schemas.microsoft.com/office/drawing/2014/main" xmlns="" id="{BA1FA641-EF77-A843-9C7A-1613808379D9}"/>
                </a:ext>
              </a:extLst>
            </p:cNvPr>
            <p:cNvSpPr/>
            <p:nvPr/>
          </p:nvSpPr>
          <p:spPr>
            <a:xfrm>
              <a:off x="331490" y="3765453"/>
              <a:ext cx="3425866" cy="2310334"/>
            </a:xfrm>
            <a:prstGeom prst="rect">
              <a:avLst/>
            </a:prstGeom>
            <a:noFill/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ttangolo 24">
              <a:extLst>
                <a:ext uri="{FF2B5EF4-FFF2-40B4-BE49-F238E27FC236}">
                  <a16:creationId xmlns:a16="http://schemas.microsoft.com/office/drawing/2014/main" xmlns="" id="{D3FDE171-BE7C-A445-8857-B04F6CC5171F}"/>
                </a:ext>
              </a:extLst>
            </p:cNvPr>
            <p:cNvSpPr/>
            <p:nvPr/>
          </p:nvSpPr>
          <p:spPr>
            <a:xfrm>
              <a:off x="331490" y="4435295"/>
              <a:ext cx="3425866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it-IT" dirty="0">
                  <a:latin typeface="Times New Roman" panose="02020603050405020304" pitchFamily="18" charset="0"/>
                </a:rPr>
                <a:t>Compila e firma tutta documentazione necessaria per gli adempimenti burocratici </a:t>
              </a:r>
            </a:p>
            <a:p>
              <a:pPr algn="ctr"/>
              <a:r>
                <a:rPr lang="it-IT" dirty="0">
                  <a:latin typeface="Times New Roman" panose="02020603050405020304" pitchFamily="18" charset="0"/>
                </a:rPr>
                <a:t>FORNITA DALLA RETE</a:t>
              </a:r>
            </a:p>
          </p:txBody>
        </p:sp>
      </p:grpSp>
      <p:sp>
        <p:nvSpPr>
          <p:cNvPr id="3" name="Ovale 2">
            <a:extLst>
              <a:ext uri="{FF2B5EF4-FFF2-40B4-BE49-F238E27FC236}">
                <a16:creationId xmlns:a16="http://schemas.microsoft.com/office/drawing/2014/main" xmlns="" id="{F8C99963-A3FF-C146-80A8-5A7E656A6F3C}"/>
              </a:ext>
            </a:extLst>
          </p:cNvPr>
          <p:cNvSpPr/>
          <p:nvPr/>
        </p:nvSpPr>
        <p:spPr>
          <a:xfrm>
            <a:off x="1748227" y="1918071"/>
            <a:ext cx="573206" cy="57320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/>
              <a:t>1</a:t>
            </a:r>
          </a:p>
        </p:txBody>
      </p:sp>
      <p:sp>
        <p:nvSpPr>
          <p:cNvPr id="28" name="Ovale 27">
            <a:extLst>
              <a:ext uri="{FF2B5EF4-FFF2-40B4-BE49-F238E27FC236}">
                <a16:creationId xmlns:a16="http://schemas.microsoft.com/office/drawing/2014/main" xmlns="" id="{C0C44175-B04A-6741-AFC0-9DF355A182D8}"/>
              </a:ext>
            </a:extLst>
          </p:cNvPr>
          <p:cNvSpPr/>
          <p:nvPr/>
        </p:nvSpPr>
        <p:spPr>
          <a:xfrm>
            <a:off x="5809397" y="1918071"/>
            <a:ext cx="573206" cy="57320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/>
              <a:t>2</a:t>
            </a:r>
          </a:p>
        </p:txBody>
      </p:sp>
      <p:sp>
        <p:nvSpPr>
          <p:cNvPr id="29" name="Ovale 28">
            <a:extLst>
              <a:ext uri="{FF2B5EF4-FFF2-40B4-BE49-F238E27FC236}">
                <a16:creationId xmlns:a16="http://schemas.microsoft.com/office/drawing/2014/main" xmlns="" id="{B3C525F7-FDA3-3844-99FF-232B59DE36A9}"/>
              </a:ext>
            </a:extLst>
          </p:cNvPr>
          <p:cNvSpPr/>
          <p:nvPr/>
        </p:nvSpPr>
        <p:spPr>
          <a:xfrm>
            <a:off x="9870567" y="1915871"/>
            <a:ext cx="573206" cy="57320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/>
              <a:t>3</a:t>
            </a:r>
          </a:p>
        </p:txBody>
      </p:sp>
      <p:pic>
        <p:nvPicPr>
          <p:cNvPr id="30" name="Segnaposto immagine 21">
            <a:extLst>
              <a:ext uri="{FF2B5EF4-FFF2-40B4-BE49-F238E27FC236}">
                <a16:creationId xmlns:a16="http://schemas.microsoft.com/office/drawing/2014/main" xmlns="" id="{88EE4B81-C140-8345-BB65-5C67D91EC2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3" r="3713"/>
          <a:stretch>
            <a:fillRect/>
          </a:stretch>
        </p:blipFill>
        <p:spPr>
          <a:xfrm>
            <a:off x="10367137" y="32853"/>
            <a:ext cx="1742588" cy="1870808"/>
          </a:xfrm>
          <a:prstGeom prst="rect">
            <a:avLst/>
          </a:prstGeom>
        </p:spPr>
      </p:pic>
      <p:sp>
        <p:nvSpPr>
          <p:cNvPr id="5" name="Parentesi graffa chiusa 4">
            <a:extLst>
              <a:ext uri="{FF2B5EF4-FFF2-40B4-BE49-F238E27FC236}">
                <a16:creationId xmlns:a16="http://schemas.microsoft.com/office/drawing/2014/main" xmlns="" id="{EA53E309-431F-FE45-B3E3-3CF2E2272D92}"/>
              </a:ext>
            </a:extLst>
          </p:cNvPr>
          <p:cNvSpPr/>
          <p:nvPr/>
        </p:nvSpPr>
        <p:spPr>
          <a:xfrm rot="5400000">
            <a:off x="1832796" y="3189297"/>
            <a:ext cx="404065" cy="3425868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Rettangolo 30">
            <a:extLst>
              <a:ext uri="{FF2B5EF4-FFF2-40B4-BE49-F238E27FC236}">
                <a16:creationId xmlns:a16="http://schemas.microsoft.com/office/drawing/2014/main" xmlns="" id="{56427D4C-6D90-124B-8AA5-FC5087FF0A07}"/>
              </a:ext>
            </a:extLst>
          </p:cNvPr>
          <p:cNvSpPr/>
          <p:nvPr/>
        </p:nvSpPr>
        <p:spPr>
          <a:xfrm>
            <a:off x="321896" y="5208510"/>
            <a:ext cx="34258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>
                <a:solidFill>
                  <a:srgbClr val="FF0000"/>
                </a:solidFill>
                <a:latin typeface="Times New Roman" panose="02020603050405020304" pitchFamily="18" charset="0"/>
              </a:rPr>
              <a:t>SUBITO</a:t>
            </a:r>
            <a:r>
              <a:rPr lang="it-IT" dirty="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32" name="Parentesi graffa chiusa 31">
            <a:extLst>
              <a:ext uri="{FF2B5EF4-FFF2-40B4-BE49-F238E27FC236}">
                <a16:creationId xmlns:a16="http://schemas.microsoft.com/office/drawing/2014/main" xmlns="" id="{5F92C684-0395-9549-ABB9-CB1F98400359}"/>
              </a:ext>
            </a:extLst>
          </p:cNvPr>
          <p:cNvSpPr/>
          <p:nvPr/>
        </p:nvSpPr>
        <p:spPr>
          <a:xfrm rot="5400000">
            <a:off x="7608560" y="1902517"/>
            <a:ext cx="605973" cy="5830956"/>
          </a:xfrm>
          <a:prstGeom prst="rightBrace">
            <a:avLst>
              <a:gd name="adj1" fmla="val 0"/>
              <a:gd name="adj2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Rettangolo 32">
            <a:extLst>
              <a:ext uri="{FF2B5EF4-FFF2-40B4-BE49-F238E27FC236}">
                <a16:creationId xmlns:a16="http://schemas.microsoft.com/office/drawing/2014/main" xmlns="" id="{B1EB3CF4-A318-3748-B778-A7C658281010}"/>
              </a:ext>
            </a:extLst>
          </p:cNvPr>
          <p:cNvSpPr/>
          <p:nvPr/>
        </p:nvSpPr>
        <p:spPr>
          <a:xfrm>
            <a:off x="5486401" y="5208510"/>
            <a:ext cx="47707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>
                <a:latin typeface="Times New Roman" panose="02020603050405020304" pitchFamily="18" charset="0"/>
              </a:rPr>
              <a:t>ENTRO IL 30/10/2018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xmlns="" id="{93ECD69F-AE8F-5542-B9CB-E2B7DB1C6637}"/>
              </a:ext>
            </a:extLst>
          </p:cNvPr>
          <p:cNvSpPr txBox="1"/>
          <p:nvPr/>
        </p:nvSpPr>
        <p:spPr>
          <a:xfrm>
            <a:off x="2948607" y="5761990"/>
            <a:ext cx="6294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INFO: </a:t>
            </a:r>
            <a:r>
              <a:rPr lang="it-IT" dirty="0">
                <a:hlinkClick r:id="rId3"/>
              </a:rPr>
              <a:t>mattia.mazzacuratti@gmail.com</a:t>
            </a:r>
            <a:r>
              <a:rPr lang="it-IT" dirty="0"/>
              <a:t> – 0039.3296092164</a:t>
            </a:r>
          </a:p>
        </p:txBody>
      </p:sp>
    </p:spTree>
    <p:extLst>
      <p:ext uri="{BB962C8B-B14F-4D97-AF65-F5344CB8AC3E}">
        <p14:creationId xmlns:p14="http://schemas.microsoft.com/office/powerpoint/2010/main" val="3324498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18469"/>
            <a:ext cx="121920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Lobster 1.4" panose="02000506000000020003" pitchFamily="50" charset="0"/>
              </a:rPr>
              <a:t>ACCESSO ALLA RETE GALDUS</a:t>
            </a:r>
          </a:p>
        </p:txBody>
      </p:sp>
      <p:sp>
        <p:nvSpPr>
          <p:cNvPr id="5" name="Freeform 15"/>
          <p:cNvSpPr>
            <a:spLocks/>
          </p:cNvSpPr>
          <p:nvPr/>
        </p:nvSpPr>
        <p:spPr bwMode="auto">
          <a:xfrm>
            <a:off x="0" y="6194738"/>
            <a:ext cx="12192000" cy="663262"/>
          </a:xfrm>
          <a:custGeom>
            <a:avLst/>
            <a:gdLst>
              <a:gd name="T0" fmla="*/ 3558 w 3895"/>
              <a:gd name="T1" fmla="*/ 38 h 266"/>
              <a:gd name="T2" fmla="*/ 2598 w 3895"/>
              <a:gd name="T3" fmla="*/ 101 h 266"/>
              <a:gd name="T4" fmla="*/ 1948 w 3895"/>
              <a:gd name="T5" fmla="*/ 112 h 266"/>
              <a:gd name="T6" fmla="*/ 0 w 3895"/>
              <a:gd name="T7" fmla="*/ 0 h 266"/>
              <a:gd name="T8" fmla="*/ 0 w 3895"/>
              <a:gd name="T9" fmla="*/ 266 h 266"/>
              <a:gd name="T10" fmla="*/ 3895 w 3895"/>
              <a:gd name="T11" fmla="*/ 266 h 266"/>
              <a:gd name="T12" fmla="*/ 3895 w 3895"/>
              <a:gd name="T13" fmla="*/ 238 h 266"/>
              <a:gd name="T14" fmla="*/ 3895 w 3895"/>
              <a:gd name="T15" fmla="*/ 0 h 266"/>
              <a:gd name="T16" fmla="*/ 1948 w 3895"/>
              <a:gd name="T17" fmla="*/ 182 h 266"/>
              <a:gd name="T18" fmla="*/ 3558 w 3895"/>
              <a:gd name="T19" fmla="*/ 38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895" h="266">
                <a:moveTo>
                  <a:pt x="3558" y="38"/>
                </a:moveTo>
                <a:cubicBezTo>
                  <a:pt x="3260" y="67"/>
                  <a:pt x="2937" y="89"/>
                  <a:pt x="2598" y="101"/>
                </a:cubicBezTo>
                <a:cubicBezTo>
                  <a:pt x="2387" y="108"/>
                  <a:pt x="2170" y="112"/>
                  <a:pt x="1948" y="112"/>
                </a:cubicBezTo>
                <a:cubicBezTo>
                  <a:pt x="1230" y="112"/>
                  <a:pt x="561" y="71"/>
                  <a:pt x="0" y="0"/>
                </a:cubicBezTo>
                <a:cubicBezTo>
                  <a:pt x="0" y="266"/>
                  <a:pt x="0" y="266"/>
                  <a:pt x="0" y="266"/>
                </a:cubicBezTo>
                <a:cubicBezTo>
                  <a:pt x="3895" y="266"/>
                  <a:pt x="3895" y="266"/>
                  <a:pt x="3895" y="266"/>
                </a:cubicBezTo>
                <a:cubicBezTo>
                  <a:pt x="3895" y="238"/>
                  <a:pt x="3895" y="238"/>
                  <a:pt x="3895" y="238"/>
                </a:cubicBezTo>
                <a:cubicBezTo>
                  <a:pt x="3895" y="0"/>
                  <a:pt x="3895" y="0"/>
                  <a:pt x="3895" y="0"/>
                </a:cubicBezTo>
                <a:cubicBezTo>
                  <a:pt x="3895" y="0"/>
                  <a:pt x="3471" y="166"/>
                  <a:pt x="1948" y="182"/>
                </a:cubicBezTo>
                <a:cubicBezTo>
                  <a:pt x="1948" y="182"/>
                  <a:pt x="2969" y="154"/>
                  <a:pt x="3558" y="38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1503525" y="2479539"/>
            <a:ext cx="91849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fta serif" panose="02000503000000020004" pitchFamily="50" charset="0"/>
                <a:ea typeface="Roboto Lt" pitchFamily="2" charset="0"/>
                <a:cs typeface="Clear Sans Thin" panose="020B0203030202020304" pitchFamily="34" charset="0"/>
              </a:rPr>
              <a:t>A SOLI 1.000 € AVRAI ACCESSO AL 100% DEI SERVIZI NECESSARI</a:t>
            </a:r>
          </a:p>
          <a:p>
            <a:pPr algn="ctr"/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fta serif" panose="02000503000000020004" pitchFamily="50" charset="0"/>
                <a:ea typeface="Roboto Lt" pitchFamily="2" charset="0"/>
                <a:cs typeface="Clear Sans Thin" panose="020B0203030202020304" pitchFamily="34" charset="0"/>
              </a:rPr>
              <a:t> ALL’ ACCREDITAMENTO ALLA PRESENTAZIONE DEI PROGETTI.</a:t>
            </a:r>
          </a:p>
          <a:p>
            <a:pPr algn="ctr"/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fta serif" panose="02000503000000020004" pitchFamily="50" charset="0"/>
                <a:ea typeface="Roboto Lt" pitchFamily="2" charset="0"/>
                <a:cs typeface="Clear Sans Thin" panose="020B0203030202020304" pitchFamily="34" charset="0"/>
              </a:rPr>
              <a:t>LA RETE GALDUS VALORIZZA </a:t>
            </a:r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fta serif" panose="02000503000000020004" pitchFamily="50" charset="0"/>
                <a:ea typeface="Roboto Lt" pitchFamily="2" charset="0"/>
                <a:cs typeface="Clear Sans Thin" panose="020B0203030202020304" pitchFamily="34" charset="0"/>
              </a:rPr>
              <a:t>COMPETENZE 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fta serif" panose="02000503000000020004" pitchFamily="50" charset="0"/>
                <a:ea typeface="Roboto Lt" pitchFamily="2" charset="0"/>
                <a:cs typeface="Clear Sans Thin" panose="020B0203030202020304" pitchFamily="34" charset="0"/>
              </a:rPr>
              <a:t>ED </a:t>
            </a:r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fta serif" panose="02000503000000020004" pitchFamily="50" charset="0"/>
                <a:ea typeface="Roboto Lt" pitchFamily="2" charset="0"/>
                <a:cs typeface="Clear Sans Thin" panose="020B0203030202020304" pitchFamily="34" charset="0"/>
              </a:rPr>
              <a:t>ESPERIENZE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Afta serif" panose="02000503000000020004" pitchFamily="50" charset="0"/>
              <a:ea typeface="Roboto Lt" pitchFamily="2" charset="0"/>
              <a:cs typeface="Clear Sans Thin" panose="020B02030302020203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319699" y="749344"/>
            <a:ext cx="1552598" cy="1552598"/>
            <a:chOff x="1874955" y="2073499"/>
            <a:chExt cx="1552598" cy="1552598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22" name="Oval 21"/>
            <p:cNvSpPr/>
            <p:nvPr/>
          </p:nvSpPr>
          <p:spPr>
            <a:xfrm>
              <a:off x="1874955" y="2073499"/>
              <a:ext cx="1552598" cy="155259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992973" y="2588188"/>
              <a:ext cx="1316561" cy="52322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fta serif" panose="02000503000000020004" pitchFamily="50" charset="0"/>
                  <a:ea typeface="Roboto Lt" pitchFamily="2" charset="0"/>
                  <a:cs typeface="Clear Sans Thin" panose="020B0203030202020304" pitchFamily="34" charset="0"/>
                </a:rPr>
                <a:t>1.000€</a:t>
              </a:r>
            </a:p>
          </p:txBody>
        </p:sp>
      </p:grpSp>
      <p:pic>
        <p:nvPicPr>
          <p:cNvPr id="41" name="Segnaposto immagine 21">
            <a:extLst>
              <a:ext uri="{FF2B5EF4-FFF2-40B4-BE49-F238E27FC236}">
                <a16:creationId xmlns:a16="http://schemas.microsoft.com/office/drawing/2014/main" xmlns="" id="{8E517242-CBD2-8F45-B958-DE46034C72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3" r="3713"/>
          <a:stretch>
            <a:fillRect/>
          </a:stretch>
        </p:blipFill>
        <p:spPr>
          <a:xfrm>
            <a:off x="5224703" y="4173958"/>
            <a:ext cx="1742588" cy="1870808"/>
          </a:xfrm>
          <a:prstGeom prst="rect">
            <a:avLst/>
          </a:prstGeom>
        </p:spPr>
      </p:pic>
      <p:grpSp>
        <p:nvGrpSpPr>
          <p:cNvPr id="16" name="Group 5">
            <a:extLst>
              <a:ext uri="{FF2B5EF4-FFF2-40B4-BE49-F238E27FC236}">
                <a16:creationId xmlns:a16="http://schemas.microsoft.com/office/drawing/2014/main" xmlns="" id="{F288B7BE-A9A1-0843-A366-D7E03CD06391}"/>
              </a:ext>
            </a:extLst>
          </p:cNvPr>
          <p:cNvGrpSpPr/>
          <p:nvPr/>
        </p:nvGrpSpPr>
        <p:grpSpPr>
          <a:xfrm>
            <a:off x="11422621" y="6194738"/>
            <a:ext cx="360608" cy="360608"/>
            <a:chOff x="11422621" y="6194738"/>
            <a:chExt cx="360608" cy="360608"/>
          </a:xfrm>
        </p:grpSpPr>
        <p:sp>
          <p:nvSpPr>
            <p:cNvPr id="17" name="Oval 6">
              <a:extLst>
                <a:ext uri="{FF2B5EF4-FFF2-40B4-BE49-F238E27FC236}">
                  <a16:creationId xmlns:a16="http://schemas.microsoft.com/office/drawing/2014/main" xmlns="" id="{68F20C29-B1BD-9647-BAAD-7736877D89C3}"/>
                </a:ext>
              </a:extLst>
            </p:cNvPr>
            <p:cNvSpPr/>
            <p:nvPr/>
          </p:nvSpPr>
          <p:spPr>
            <a:xfrm>
              <a:off x="11422621" y="6194738"/>
              <a:ext cx="360608" cy="360608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7">
              <a:extLst>
                <a:ext uri="{FF2B5EF4-FFF2-40B4-BE49-F238E27FC236}">
                  <a16:creationId xmlns:a16="http://schemas.microsoft.com/office/drawing/2014/main" xmlns="" id="{EDE8EC6A-9160-B949-AC62-FFF5A28C7526}"/>
                </a:ext>
              </a:extLst>
            </p:cNvPr>
            <p:cNvSpPr txBox="1">
              <a:spLocks/>
            </p:cNvSpPr>
            <p:nvPr/>
          </p:nvSpPr>
          <p:spPr>
            <a:xfrm>
              <a:off x="11486076" y="6290403"/>
              <a:ext cx="233698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1">
                      <a:lumMod val="95000"/>
                    </a:schemeClr>
                  </a:solidFill>
                  <a:latin typeface="Afta serif" panose="02000503000000020004" pitchFamily="50" charset="0"/>
                  <a:ea typeface="Fira Sans OT Light" panose="020B0603050000020004" pitchFamily="34" charset="0"/>
                  <a:cs typeface="Clear Sans Medium" panose="020B0603030202020304" pitchFamily="34" charset="0"/>
                </a:rPr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76275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34327"/>
            <a:ext cx="121920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prstClr val="black">
                    <a:lumMod val="85000"/>
                    <a:lumOff val="15000"/>
                  </a:prstClr>
                </a:solidFill>
                <a:latin typeface="Lobster 1.4" panose="02000506000000020003" pitchFamily="50" charset="0"/>
              </a:rPr>
              <a:t>APPROVAZIONE DELLE PROPOSTE PROGETTUALI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Lobster 1.4" panose="02000506000000020003" pitchFamily="50" charset="0"/>
              <a:ea typeface="+mn-ea"/>
              <a:cs typeface="+mn-cs"/>
            </a:endParaRPr>
          </a:p>
        </p:txBody>
      </p:sp>
      <p:sp>
        <p:nvSpPr>
          <p:cNvPr id="5" name="Freeform 15"/>
          <p:cNvSpPr>
            <a:spLocks/>
          </p:cNvSpPr>
          <p:nvPr/>
        </p:nvSpPr>
        <p:spPr bwMode="auto">
          <a:xfrm>
            <a:off x="0" y="6194738"/>
            <a:ext cx="12192000" cy="663262"/>
          </a:xfrm>
          <a:custGeom>
            <a:avLst/>
            <a:gdLst>
              <a:gd name="T0" fmla="*/ 3558 w 3895"/>
              <a:gd name="T1" fmla="*/ 38 h 266"/>
              <a:gd name="T2" fmla="*/ 2598 w 3895"/>
              <a:gd name="T3" fmla="*/ 101 h 266"/>
              <a:gd name="T4" fmla="*/ 1948 w 3895"/>
              <a:gd name="T5" fmla="*/ 112 h 266"/>
              <a:gd name="T6" fmla="*/ 0 w 3895"/>
              <a:gd name="T7" fmla="*/ 0 h 266"/>
              <a:gd name="T8" fmla="*/ 0 w 3895"/>
              <a:gd name="T9" fmla="*/ 266 h 266"/>
              <a:gd name="T10" fmla="*/ 3895 w 3895"/>
              <a:gd name="T11" fmla="*/ 266 h 266"/>
              <a:gd name="T12" fmla="*/ 3895 w 3895"/>
              <a:gd name="T13" fmla="*/ 238 h 266"/>
              <a:gd name="T14" fmla="*/ 3895 w 3895"/>
              <a:gd name="T15" fmla="*/ 0 h 266"/>
              <a:gd name="T16" fmla="*/ 1948 w 3895"/>
              <a:gd name="T17" fmla="*/ 182 h 266"/>
              <a:gd name="T18" fmla="*/ 3558 w 3895"/>
              <a:gd name="T19" fmla="*/ 38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895" h="266">
                <a:moveTo>
                  <a:pt x="3558" y="38"/>
                </a:moveTo>
                <a:cubicBezTo>
                  <a:pt x="3260" y="67"/>
                  <a:pt x="2937" y="89"/>
                  <a:pt x="2598" y="101"/>
                </a:cubicBezTo>
                <a:cubicBezTo>
                  <a:pt x="2387" y="108"/>
                  <a:pt x="2170" y="112"/>
                  <a:pt x="1948" y="112"/>
                </a:cubicBezTo>
                <a:cubicBezTo>
                  <a:pt x="1230" y="112"/>
                  <a:pt x="561" y="71"/>
                  <a:pt x="0" y="0"/>
                </a:cubicBezTo>
                <a:cubicBezTo>
                  <a:pt x="0" y="266"/>
                  <a:pt x="0" y="266"/>
                  <a:pt x="0" y="266"/>
                </a:cubicBezTo>
                <a:cubicBezTo>
                  <a:pt x="3895" y="266"/>
                  <a:pt x="3895" y="266"/>
                  <a:pt x="3895" y="266"/>
                </a:cubicBezTo>
                <a:cubicBezTo>
                  <a:pt x="3895" y="238"/>
                  <a:pt x="3895" y="238"/>
                  <a:pt x="3895" y="238"/>
                </a:cubicBezTo>
                <a:cubicBezTo>
                  <a:pt x="3895" y="0"/>
                  <a:pt x="3895" y="0"/>
                  <a:pt x="3895" y="0"/>
                </a:cubicBezTo>
                <a:cubicBezTo>
                  <a:pt x="3895" y="0"/>
                  <a:pt x="3471" y="166"/>
                  <a:pt x="1948" y="182"/>
                </a:cubicBezTo>
                <a:cubicBezTo>
                  <a:pt x="1948" y="182"/>
                  <a:pt x="2969" y="154"/>
                  <a:pt x="3558" y="38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4" name="Segnaposto immagine 21">
            <a:extLst>
              <a:ext uri="{FF2B5EF4-FFF2-40B4-BE49-F238E27FC236}">
                <a16:creationId xmlns:a16="http://schemas.microsoft.com/office/drawing/2014/main" xmlns="" id="{6C4D62F1-30D6-2F48-A842-95A54C8622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3" r="3713"/>
          <a:stretch>
            <a:fillRect/>
          </a:stretch>
        </p:blipFill>
        <p:spPr>
          <a:xfrm>
            <a:off x="10367137" y="32853"/>
            <a:ext cx="1742588" cy="1870808"/>
          </a:xfrm>
          <a:prstGeom prst="rect">
            <a:avLst/>
          </a:prstGeom>
        </p:spPr>
      </p:pic>
      <p:grpSp>
        <p:nvGrpSpPr>
          <p:cNvPr id="20" name="Group 5">
            <a:extLst>
              <a:ext uri="{FF2B5EF4-FFF2-40B4-BE49-F238E27FC236}">
                <a16:creationId xmlns:a16="http://schemas.microsoft.com/office/drawing/2014/main" xmlns="" id="{C5B48CA9-68C2-DE45-AE19-5E46845B50A7}"/>
              </a:ext>
            </a:extLst>
          </p:cNvPr>
          <p:cNvGrpSpPr/>
          <p:nvPr/>
        </p:nvGrpSpPr>
        <p:grpSpPr>
          <a:xfrm>
            <a:off x="11422621" y="6194738"/>
            <a:ext cx="360608" cy="360608"/>
            <a:chOff x="11422621" y="6194738"/>
            <a:chExt cx="360608" cy="360608"/>
          </a:xfrm>
        </p:grpSpPr>
        <p:sp>
          <p:nvSpPr>
            <p:cNvPr id="21" name="Oval 6">
              <a:extLst>
                <a:ext uri="{FF2B5EF4-FFF2-40B4-BE49-F238E27FC236}">
                  <a16:creationId xmlns:a16="http://schemas.microsoft.com/office/drawing/2014/main" xmlns="" id="{461A898C-12E0-8742-93A5-8F625E9E7D53}"/>
                </a:ext>
              </a:extLst>
            </p:cNvPr>
            <p:cNvSpPr/>
            <p:nvPr/>
          </p:nvSpPr>
          <p:spPr>
            <a:xfrm>
              <a:off x="11422621" y="6194738"/>
              <a:ext cx="360608" cy="360608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7">
              <a:extLst>
                <a:ext uri="{FF2B5EF4-FFF2-40B4-BE49-F238E27FC236}">
                  <a16:creationId xmlns:a16="http://schemas.microsoft.com/office/drawing/2014/main" xmlns="" id="{57E2DBDA-F8EA-D642-A99A-EB5AD4ABDDA4}"/>
                </a:ext>
              </a:extLst>
            </p:cNvPr>
            <p:cNvSpPr txBox="1">
              <a:spLocks/>
            </p:cNvSpPr>
            <p:nvPr/>
          </p:nvSpPr>
          <p:spPr>
            <a:xfrm>
              <a:off x="11486076" y="6290403"/>
              <a:ext cx="233698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1">
                      <a:lumMod val="95000"/>
                    </a:schemeClr>
                  </a:solidFill>
                  <a:latin typeface="Afta serif" panose="02000503000000020004" pitchFamily="50" charset="0"/>
                  <a:ea typeface="Fira Sans OT Light" panose="020B0603050000020004" pitchFamily="34" charset="0"/>
                  <a:cs typeface="Clear Sans Medium" panose="020B0603030202020304" pitchFamily="34" charset="0"/>
                </a:rPr>
                <a:t>5</a:t>
              </a:r>
            </a:p>
          </p:txBody>
        </p:sp>
      </p:grpSp>
      <p:grpSp>
        <p:nvGrpSpPr>
          <p:cNvPr id="17" name="Group 1">
            <a:extLst>
              <a:ext uri="{FF2B5EF4-FFF2-40B4-BE49-F238E27FC236}">
                <a16:creationId xmlns:a16="http://schemas.microsoft.com/office/drawing/2014/main" xmlns="" id="{D33A293F-EC45-D24C-A18E-FC65444F8F23}"/>
              </a:ext>
            </a:extLst>
          </p:cNvPr>
          <p:cNvGrpSpPr/>
          <p:nvPr/>
        </p:nvGrpSpPr>
        <p:grpSpPr>
          <a:xfrm>
            <a:off x="3892158" y="1946669"/>
            <a:ext cx="4411062" cy="4418715"/>
            <a:chOff x="3892158" y="1794934"/>
            <a:chExt cx="4411062" cy="4418715"/>
          </a:xfrm>
          <a:solidFill>
            <a:schemeClr val="bg1">
              <a:lumMod val="85000"/>
            </a:schemeClr>
          </a:solidFill>
        </p:grpSpPr>
        <p:sp>
          <p:nvSpPr>
            <p:cNvPr id="19" name="Shape 2085">
              <a:extLst>
                <a:ext uri="{FF2B5EF4-FFF2-40B4-BE49-F238E27FC236}">
                  <a16:creationId xmlns:a16="http://schemas.microsoft.com/office/drawing/2014/main" xmlns="" id="{E7EA1A2B-E31C-7D4D-9D74-090780DFE090}"/>
                </a:ext>
              </a:extLst>
            </p:cNvPr>
            <p:cNvSpPr/>
            <p:nvPr/>
          </p:nvSpPr>
          <p:spPr>
            <a:xfrm rot="2700000">
              <a:off x="4762868" y="1773139"/>
              <a:ext cx="769193" cy="2510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674" h="21600" extrusionOk="0">
                  <a:moveTo>
                    <a:pt x="17674" y="0"/>
                  </a:moveTo>
                  <a:lnTo>
                    <a:pt x="11778" y="307"/>
                  </a:lnTo>
                  <a:cubicBezTo>
                    <a:pt x="-3926" y="6187"/>
                    <a:pt x="-3926" y="15720"/>
                    <a:pt x="11778" y="21600"/>
                  </a:cubicBezTo>
                  <a:lnTo>
                    <a:pt x="16855" y="19699"/>
                  </a:lnTo>
                  <a:cubicBezTo>
                    <a:pt x="3956" y="14869"/>
                    <a:pt x="3956" y="7038"/>
                    <a:pt x="16855" y="2207"/>
                  </a:cubicBezTo>
                  <a:cubicBezTo>
                    <a:pt x="16855" y="2207"/>
                    <a:pt x="17674" y="0"/>
                    <a:pt x="17674" y="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23" name="Shape 2086">
              <a:extLst>
                <a:ext uri="{FF2B5EF4-FFF2-40B4-BE49-F238E27FC236}">
                  <a16:creationId xmlns:a16="http://schemas.microsoft.com/office/drawing/2014/main" xmlns="" id="{2F18B6B0-4E26-F144-B2E2-EE69D79ED431}"/>
                </a:ext>
              </a:extLst>
            </p:cNvPr>
            <p:cNvSpPr/>
            <p:nvPr/>
          </p:nvSpPr>
          <p:spPr>
            <a:xfrm rot="2700000">
              <a:off x="3864397" y="4573715"/>
              <a:ext cx="2510643" cy="7692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7674" extrusionOk="0">
                  <a:moveTo>
                    <a:pt x="19699" y="818"/>
                  </a:moveTo>
                  <a:cubicBezTo>
                    <a:pt x="14869" y="13718"/>
                    <a:pt x="7038" y="13718"/>
                    <a:pt x="2208" y="818"/>
                  </a:cubicBezTo>
                  <a:lnTo>
                    <a:pt x="0" y="0"/>
                  </a:lnTo>
                  <a:lnTo>
                    <a:pt x="307" y="5896"/>
                  </a:lnTo>
                  <a:cubicBezTo>
                    <a:pt x="6187" y="21600"/>
                    <a:pt x="15720" y="21600"/>
                    <a:pt x="21600" y="5896"/>
                  </a:cubicBezTo>
                  <a:cubicBezTo>
                    <a:pt x="21600" y="5896"/>
                    <a:pt x="19699" y="818"/>
                    <a:pt x="19699" y="818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24" name="Shape 2087">
              <a:extLst>
                <a:ext uri="{FF2B5EF4-FFF2-40B4-BE49-F238E27FC236}">
                  <a16:creationId xmlns:a16="http://schemas.microsoft.com/office/drawing/2014/main" xmlns="" id="{EF31FE30-735E-F943-9609-D1D1666D83A4}"/>
                </a:ext>
              </a:extLst>
            </p:cNvPr>
            <p:cNvSpPr/>
            <p:nvPr/>
          </p:nvSpPr>
          <p:spPr>
            <a:xfrm rot="2700000">
              <a:off x="6663307" y="3732422"/>
              <a:ext cx="769207" cy="25106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674" h="21600" extrusionOk="0">
                  <a:moveTo>
                    <a:pt x="5896" y="0"/>
                  </a:moveTo>
                  <a:lnTo>
                    <a:pt x="819" y="1901"/>
                  </a:lnTo>
                  <a:cubicBezTo>
                    <a:pt x="13718" y="6731"/>
                    <a:pt x="13718" y="14562"/>
                    <a:pt x="819" y="19392"/>
                  </a:cubicBezTo>
                  <a:lnTo>
                    <a:pt x="0" y="21600"/>
                  </a:lnTo>
                  <a:lnTo>
                    <a:pt x="5896" y="21293"/>
                  </a:lnTo>
                  <a:cubicBezTo>
                    <a:pt x="21600" y="15414"/>
                    <a:pt x="21600" y="5880"/>
                    <a:pt x="5896" y="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25" name="Shape 2088">
              <a:extLst>
                <a:ext uri="{FF2B5EF4-FFF2-40B4-BE49-F238E27FC236}">
                  <a16:creationId xmlns:a16="http://schemas.microsoft.com/office/drawing/2014/main" xmlns="" id="{EC3AB172-98AB-B348-9E62-6E3A502A7AA9}"/>
                </a:ext>
              </a:extLst>
            </p:cNvPr>
            <p:cNvSpPr/>
            <p:nvPr/>
          </p:nvSpPr>
          <p:spPr>
            <a:xfrm rot="2700000">
              <a:off x="5821969" y="2665682"/>
              <a:ext cx="2502346" cy="7608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7640" extrusionOk="0">
                  <a:moveTo>
                    <a:pt x="21310" y="12029"/>
                  </a:moveTo>
                  <a:lnTo>
                    <a:pt x="21364" y="11883"/>
                  </a:lnTo>
                  <a:cubicBezTo>
                    <a:pt x="21340" y="11820"/>
                    <a:pt x="21316" y="11759"/>
                    <a:pt x="21293" y="11696"/>
                  </a:cubicBezTo>
                  <a:lnTo>
                    <a:pt x="21292" y="11691"/>
                  </a:lnTo>
                  <a:lnTo>
                    <a:pt x="21291" y="11693"/>
                  </a:lnTo>
                  <a:cubicBezTo>
                    <a:pt x="15386" y="-3960"/>
                    <a:pt x="5876" y="-3898"/>
                    <a:pt x="0" y="11883"/>
                  </a:cubicBezTo>
                  <a:lnTo>
                    <a:pt x="2215" y="11057"/>
                  </a:lnTo>
                  <a:lnTo>
                    <a:pt x="1907" y="17006"/>
                  </a:lnTo>
                  <a:cubicBezTo>
                    <a:pt x="6753" y="3991"/>
                    <a:pt x="14610" y="3991"/>
                    <a:pt x="19457" y="17007"/>
                  </a:cubicBezTo>
                  <a:lnTo>
                    <a:pt x="19511" y="16861"/>
                  </a:lnTo>
                  <a:lnTo>
                    <a:pt x="21600" y="17640"/>
                  </a:lnTo>
                  <a:cubicBezTo>
                    <a:pt x="21600" y="17640"/>
                    <a:pt x="21310" y="12029"/>
                    <a:pt x="21310" y="12029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</p:grpSp>
      <p:sp>
        <p:nvSpPr>
          <p:cNvPr id="26" name="Text Placeholder 2">
            <a:extLst>
              <a:ext uri="{FF2B5EF4-FFF2-40B4-BE49-F238E27FC236}">
                <a16:creationId xmlns:a16="http://schemas.microsoft.com/office/drawing/2014/main" xmlns="" id="{AED1BD63-3E50-FF41-8DBB-3047CA8A5ED9}"/>
              </a:ext>
            </a:extLst>
          </p:cNvPr>
          <p:cNvSpPr txBox="1">
            <a:spLocks/>
          </p:cNvSpPr>
          <p:nvPr/>
        </p:nvSpPr>
        <p:spPr>
          <a:xfrm>
            <a:off x="4119286" y="1404207"/>
            <a:ext cx="3968845" cy="50773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uda" panose="02000000000000000000" pitchFamily="2" charset="0"/>
                <a:cs typeface="Clear Sans" panose="020B0503030202020304" pitchFamily="34" charset="0"/>
              </a:rPr>
              <a:t>APPROVAZIONE DELLE PROPOSTE PROGETTUALI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xmlns="" id="{E4607164-19FB-EB49-8313-E05E161BA073}"/>
              </a:ext>
            </a:extLst>
          </p:cNvPr>
          <p:cNvSpPr txBox="1">
            <a:spLocks/>
          </p:cNvSpPr>
          <p:nvPr/>
        </p:nvSpPr>
        <p:spPr>
          <a:xfrm>
            <a:off x="8309369" y="3998104"/>
            <a:ext cx="3747396" cy="50200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uda" panose="02000000000000000000" pitchFamily="2" charset="0"/>
                <a:cs typeface="Clear Sans" panose="020B0503030202020304" pitchFamily="34" charset="0"/>
              </a:rPr>
              <a:t>RICERCA DEL PROFILO SCU DA METTERE IN STAFF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xmlns="" id="{AE1B20BB-B869-594B-9E7B-FB87DCAB93DC}"/>
              </a:ext>
            </a:extLst>
          </p:cNvPr>
          <p:cNvSpPr txBox="1">
            <a:spLocks/>
          </p:cNvSpPr>
          <p:nvPr/>
        </p:nvSpPr>
        <p:spPr>
          <a:xfrm>
            <a:off x="73975" y="3227076"/>
            <a:ext cx="3795959" cy="196560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uda" panose="02000000000000000000" pitchFamily="2" charset="0"/>
                <a:cs typeface="Clear Sans" panose="020B0503030202020304" pitchFamily="34" charset="0"/>
              </a:rPr>
              <a:t>EROGAZIONE SERVIZI FORMATIVI AI VOLONTARI: </a:t>
            </a:r>
            <a: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Ruda" panose="02000000000000000000" pitchFamily="2" charset="0"/>
                <a:cs typeface="Clear Sans" panose="020B0503030202020304" pitchFamily="34" charset="0"/>
              </a:rPr>
              <a:t>LA RETE E’ IN GRADO DI FORNIRE SERVIZI A TARIFFE INFERIORI A QUELLE DI MERCATO POTENDO VALORIZZARE IL PATRIMONIO DI ESPERIENZE, METODOLOGIE E CONTENUTI DEI PARTNER</a:t>
            </a:r>
          </a:p>
        </p:txBody>
      </p:sp>
      <p:grpSp>
        <p:nvGrpSpPr>
          <p:cNvPr id="34" name="Group 7">
            <a:extLst>
              <a:ext uri="{FF2B5EF4-FFF2-40B4-BE49-F238E27FC236}">
                <a16:creationId xmlns:a16="http://schemas.microsoft.com/office/drawing/2014/main" xmlns="" id="{77BA74C8-50DB-B645-9A5C-C60B11F11564}"/>
              </a:ext>
            </a:extLst>
          </p:cNvPr>
          <p:cNvGrpSpPr/>
          <p:nvPr/>
        </p:nvGrpSpPr>
        <p:grpSpPr>
          <a:xfrm>
            <a:off x="5466968" y="1998581"/>
            <a:ext cx="1273483" cy="1275214"/>
            <a:chOff x="4367245" y="2135799"/>
            <a:chExt cx="1273483" cy="1275214"/>
          </a:xfrm>
        </p:grpSpPr>
        <p:grpSp>
          <p:nvGrpSpPr>
            <p:cNvPr id="35" name="Group 75">
              <a:extLst>
                <a:ext uri="{FF2B5EF4-FFF2-40B4-BE49-F238E27FC236}">
                  <a16:creationId xmlns:a16="http://schemas.microsoft.com/office/drawing/2014/main" xmlns="" id="{73FDA63A-4B3F-6047-9576-C743FAA17D20}"/>
                </a:ext>
              </a:extLst>
            </p:cNvPr>
            <p:cNvGrpSpPr/>
            <p:nvPr/>
          </p:nvGrpSpPr>
          <p:grpSpPr>
            <a:xfrm>
              <a:off x="4367245" y="2135799"/>
              <a:ext cx="1273483" cy="1275214"/>
              <a:chOff x="2720353" y="4348356"/>
              <a:chExt cx="1040836" cy="1042251"/>
            </a:xfrm>
          </p:grpSpPr>
          <p:sp>
            <p:nvSpPr>
              <p:cNvPr id="37" name="Freeform 17">
                <a:extLst>
                  <a:ext uri="{FF2B5EF4-FFF2-40B4-BE49-F238E27FC236}">
                    <a16:creationId xmlns:a16="http://schemas.microsoft.com/office/drawing/2014/main" xmlns="" id="{DD404ED6-5192-B148-9A74-01E8376A648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20353" y="4348356"/>
                <a:ext cx="1040836" cy="1042251"/>
              </a:xfrm>
              <a:custGeom>
                <a:avLst/>
                <a:gdLst>
                  <a:gd name="T0" fmla="*/ 132 w 264"/>
                  <a:gd name="T1" fmla="*/ 261 h 264"/>
                  <a:gd name="T2" fmla="*/ 3 w 264"/>
                  <a:gd name="T3" fmla="*/ 132 h 264"/>
                  <a:gd name="T4" fmla="*/ 132 w 264"/>
                  <a:gd name="T5" fmla="*/ 4 h 264"/>
                  <a:gd name="T6" fmla="*/ 261 w 264"/>
                  <a:gd name="T7" fmla="*/ 132 h 264"/>
                  <a:gd name="T8" fmla="*/ 132 w 264"/>
                  <a:gd name="T9" fmla="*/ 261 h 264"/>
                  <a:gd name="T10" fmla="*/ 132 w 264"/>
                  <a:gd name="T11" fmla="*/ 0 h 264"/>
                  <a:gd name="T12" fmla="*/ 0 w 264"/>
                  <a:gd name="T13" fmla="*/ 132 h 264"/>
                  <a:gd name="T14" fmla="*/ 132 w 264"/>
                  <a:gd name="T15" fmla="*/ 264 h 264"/>
                  <a:gd name="T16" fmla="*/ 264 w 264"/>
                  <a:gd name="T17" fmla="*/ 132 h 264"/>
                  <a:gd name="T18" fmla="*/ 132 w 264"/>
                  <a:gd name="T19" fmla="*/ 0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4" h="264">
                    <a:moveTo>
                      <a:pt x="132" y="261"/>
                    </a:moveTo>
                    <a:cubicBezTo>
                      <a:pt x="61" y="261"/>
                      <a:pt x="3" y="203"/>
                      <a:pt x="3" y="132"/>
                    </a:cubicBezTo>
                    <a:cubicBezTo>
                      <a:pt x="3" y="61"/>
                      <a:pt x="61" y="4"/>
                      <a:pt x="132" y="4"/>
                    </a:cubicBezTo>
                    <a:cubicBezTo>
                      <a:pt x="203" y="4"/>
                      <a:pt x="261" y="61"/>
                      <a:pt x="261" y="132"/>
                    </a:cubicBezTo>
                    <a:cubicBezTo>
                      <a:pt x="261" y="203"/>
                      <a:pt x="203" y="261"/>
                      <a:pt x="132" y="261"/>
                    </a:cubicBezTo>
                    <a:moveTo>
                      <a:pt x="132" y="0"/>
                    </a:moveTo>
                    <a:cubicBezTo>
                      <a:pt x="59" y="0"/>
                      <a:pt x="0" y="60"/>
                      <a:pt x="0" y="132"/>
                    </a:cubicBezTo>
                    <a:cubicBezTo>
                      <a:pt x="0" y="205"/>
                      <a:pt x="59" y="264"/>
                      <a:pt x="132" y="264"/>
                    </a:cubicBezTo>
                    <a:cubicBezTo>
                      <a:pt x="205" y="264"/>
                      <a:pt x="264" y="205"/>
                      <a:pt x="264" y="132"/>
                    </a:cubicBezTo>
                    <a:cubicBezTo>
                      <a:pt x="264" y="60"/>
                      <a:pt x="205" y="0"/>
                      <a:pt x="132" y="0"/>
                    </a:cubicBezTo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8" name="Oval 18">
                <a:extLst>
                  <a:ext uri="{FF2B5EF4-FFF2-40B4-BE49-F238E27FC236}">
                    <a16:creationId xmlns:a16="http://schemas.microsoft.com/office/drawing/2014/main" xmlns="" id="{D8687A7D-B54A-6A4B-9CCD-65AAFD3CCE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46215" y="4475632"/>
                <a:ext cx="789112" cy="791941"/>
              </a:xfrm>
              <a:prstGeom prst="ellipse">
                <a:avLst/>
              </a:prstGeom>
              <a:solidFill>
                <a:schemeClr val="accent3"/>
              </a:solidFill>
              <a:ln w="57150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sp>
          <p:nvSpPr>
            <p:cNvPr id="36" name="Text Placeholder 1">
              <a:extLst>
                <a:ext uri="{FF2B5EF4-FFF2-40B4-BE49-F238E27FC236}">
                  <a16:creationId xmlns:a16="http://schemas.microsoft.com/office/drawing/2014/main" xmlns="" id="{A486EA5D-69F6-1148-922D-893E5B6AC6A8}"/>
                </a:ext>
              </a:extLst>
            </p:cNvPr>
            <p:cNvSpPr txBox="1">
              <a:spLocks/>
            </p:cNvSpPr>
            <p:nvPr/>
          </p:nvSpPr>
          <p:spPr>
            <a:xfrm>
              <a:off x="4698550" y="2553668"/>
              <a:ext cx="673100" cy="456087"/>
            </a:xfrm>
            <a:prstGeom prst="rect">
              <a:avLst/>
            </a:prstGeom>
          </p:spPr>
          <p:txBody>
            <a:bodyPr vert="horz" lIns="0" tIns="0" rIns="91440" bIns="0" rtlCol="0" anchor="ctr">
              <a:noAutofit/>
            </a:bodyPr>
            <a:lstStyle>
              <a:defPPr>
                <a:defRPr lang="en-US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4800" b="1" dirty="0">
                  <a:solidFill>
                    <a:schemeClr val="bg1"/>
                  </a:solidFill>
                  <a:latin typeface="Ruda" panose="02000000000000000000" pitchFamily="2" charset="0"/>
                  <a:cs typeface="Clear Sans Medium" panose="020B0603030202020304" pitchFamily="34" charset="0"/>
                </a:rPr>
                <a:t>1</a:t>
              </a:r>
            </a:p>
          </p:txBody>
        </p:sp>
      </p:grpSp>
      <p:grpSp>
        <p:nvGrpSpPr>
          <p:cNvPr id="40" name="Group 8">
            <a:extLst>
              <a:ext uri="{FF2B5EF4-FFF2-40B4-BE49-F238E27FC236}">
                <a16:creationId xmlns:a16="http://schemas.microsoft.com/office/drawing/2014/main" xmlns="" id="{2118E96D-19E8-B043-BABC-C3690027639C}"/>
              </a:ext>
            </a:extLst>
          </p:cNvPr>
          <p:cNvGrpSpPr/>
          <p:nvPr/>
        </p:nvGrpSpPr>
        <p:grpSpPr>
          <a:xfrm>
            <a:off x="7035886" y="3616624"/>
            <a:ext cx="1273483" cy="1275214"/>
            <a:chOff x="6589200" y="2135799"/>
            <a:chExt cx="1273483" cy="1275214"/>
          </a:xfrm>
        </p:grpSpPr>
        <p:grpSp>
          <p:nvGrpSpPr>
            <p:cNvPr id="41" name="Group 38">
              <a:extLst>
                <a:ext uri="{FF2B5EF4-FFF2-40B4-BE49-F238E27FC236}">
                  <a16:creationId xmlns:a16="http://schemas.microsoft.com/office/drawing/2014/main" xmlns="" id="{745CE1A0-421C-CE4E-B63D-92D3B516B955}"/>
                </a:ext>
              </a:extLst>
            </p:cNvPr>
            <p:cNvGrpSpPr/>
            <p:nvPr/>
          </p:nvGrpSpPr>
          <p:grpSpPr>
            <a:xfrm>
              <a:off x="6589200" y="2135799"/>
              <a:ext cx="1273483" cy="1275214"/>
              <a:chOff x="2720353" y="4348356"/>
              <a:chExt cx="1040836" cy="1042251"/>
            </a:xfrm>
          </p:grpSpPr>
          <p:sp>
            <p:nvSpPr>
              <p:cNvPr id="44" name="Freeform 17">
                <a:extLst>
                  <a:ext uri="{FF2B5EF4-FFF2-40B4-BE49-F238E27FC236}">
                    <a16:creationId xmlns:a16="http://schemas.microsoft.com/office/drawing/2014/main" xmlns="" id="{0E91AC86-37DC-1347-AD87-834F1FAD23C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20353" y="4348356"/>
                <a:ext cx="1040836" cy="1042251"/>
              </a:xfrm>
              <a:custGeom>
                <a:avLst/>
                <a:gdLst>
                  <a:gd name="T0" fmla="*/ 132 w 264"/>
                  <a:gd name="T1" fmla="*/ 261 h 264"/>
                  <a:gd name="T2" fmla="*/ 3 w 264"/>
                  <a:gd name="T3" fmla="*/ 132 h 264"/>
                  <a:gd name="T4" fmla="*/ 132 w 264"/>
                  <a:gd name="T5" fmla="*/ 4 h 264"/>
                  <a:gd name="T6" fmla="*/ 261 w 264"/>
                  <a:gd name="T7" fmla="*/ 132 h 264"/>
                  <a:gd name="T8" fmla="*/ 132 w 264"/>
                  <a:gd name="T9" fmla="*/ 261 h 264"/>
                  <a:gd name="T10" fmla="*/ 132 w 264"/>
                  <a:gd name="T11" fmla="*/ 0 h 264"/>
                  <a:gd name="T12" fmla="*/ 0 w 264"/>
                  <a:gd name="T13" fmla="*/ 132 h 264"/>
                  <a:gd name="T14" fmla="*/ 132 w 264"/>
                  <a:gd name="T15" fmla="*/ 264 h 264"/>
                  <a:gd name="T16" fmla="*/ 264 w 264"/>
                  <a:gd name="T17" fmla="*/ 132 h 264"/>
                  <a:gd name="T18" fmla="*/ 132 w 264"/>
                  <a:gd name="T19" fmla="*/ 0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4" h="264">
                    <a:moveTo>
                      <a:pt x="132" y="261"/>
                    </a:moveTo>
                    <a:cubicBezTo>
                      <a:pt x="61" y="261"/>
                      <a:pt x="3" y="203"/>
                      <a:pt x="3" y="132"/>
                    </a:cubicBezTo>
                    <a:cubicBezTo>
                      <a:pt x="3" y="61"/>
                      <a:pt x="61" y="4"/>
                      <a:pt x="132" y="4"/>
                    </a:cubicBezTo>
                    <a:cubicBezTo>
                      <a:pt x="203" y="4"/>
                      <a:pt x="261" y="61"/>
                      <a:pt x="261" y="132"/>
                    </a:cubicBezTo>
                    <a:cubicBezTo>
                      <a:pt x="261" y="203"/>
                      <a:pt x="203" y="261"/>
                      <a:pt x="132" y="261"/>
                    </a:cubicBezTo>
                    <a:moveTo>
                      <a:pt x="132" y="0"/>
                    </a:moveTo>
                    <a:cubicBezTo>
                      <a:pt x="59" y="0"/>
                      <a:pt x="0" y="60"/>
                      <a:pt x="0" y="132"/>
                    </a:cubicBezTo>
                    <a:cubicBezTo>
                      <a:pt x="0" y="205"/>
                      <a:pt x="59" y="264"/>
                      <a:pt x="132" y="264"/>
                    </a:cubicBezTo>
                    <a:cubicBezTo>
                      <a:pt x="205" y="264"/>
                      <a:pt x="264" y="205"/>
                      <a:pt x="264" y="132"/>
                    </a:cubicBezTo>
                    <a:cubicBezTo>
                      <a:pt x="264" y="60"/>
                      <a:pt x="205" y="0"/>
                      <a:pt x="132" y="0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5" name="Oval 18">
                <a:extLst>
                  <a:ext uri="{FF2B5EF4-FFF2-40B4-BE49-F238E27FC236}">
                    <a16:creationId xmlns:a16="http://schemas.microsoft.com/office/drawing/2014/main" xmlns="" id="{076BB6B0-9479-0C45-863B-1F4E41D71C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46215" y="4475632"/>
                <a:ext cx="789112" cy="791941"/>
              </a:xfrm>
              <a:prstGeom prst="ellipse">
                <a:avLst/>
              </a:prstGeom>
              <a:solidFill>
                <a:schemeClr val="accent3"/>
              </a:solidFill>
              <a:ln w="57150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sp>
          <p:nvSpPr>
            <p:cNvPr id="43" name="Text Placeholder 1">
              <a:extLst>
                <a:ext uri="{FF2B5EF4-FFF2-40B4-BE49-F238E27FC236}">
                  <a16:creationId xmlns:a16="http://schemas.microsoft.com/office/drawing/2014/main" xmlns="" id="{FBD6071B-4D82-8042-90F4-67F0D495E3BC}"/>
                </a:ext>
              </a:extLst>
            </p:cNvPr>
            <p:cNvSpPr txBox="1">
              <a:spLocks/>
            </p:cNvSpPr>
            <p:nvPr/>
          </p:nvSpPr>
          <p:spPr>
            <a:xfrm>
              <a:off x="6938076" y="2563193"/>
              <a:ext cx="673100" cy="456087"/>
            </a:xfrm>
            <a:prstGeom prst="rect">
              <a:avLst/>
            </a:prstGeom>
          </p:spPr>
          <p:txBody>
            <a:bodyPr vert="horz" lIns="0" tIns="0" rIns="91440" bIns="0" rtlCol="0" anchor="ctr">
              <a:noAutofit/>
            </a:bodyPr>
            <a:lstStyle>
              <a:defPPr>
                <a:defRPr lang="en-US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4800" b="1" dirty="0">
                  <a:solidFill>
                    <a:schemeClr val="bg1"/>
                  </a:solidFill>
                  <a:latin typeface="Ruda" panose="02000000000000000000" pitchFamily="2" charset="0"/>
                  <a:cs typeface="Clear Sans Medium" panose="020B0603030202020304" pitchFamily="34" charset="0"/>
                </a:rPr>
                <a:t>2</a:t>
              </a:r>
            </a:p>
          </p:txBody>
        </p:sp>
      </p:grpSp>
      <p:grpSp>
        <p:nvGrpSpPr>
          <p:cNvPr id="53" name="Group 10">
            <a:extLst>
              <a:ext uri="{FF2B5EF4-FFF2-40B4-BE49-F238E27FC236}">
                <a16:creationId xmlns:a16="http://schemas.microsoft.com/office/drawing/2014/main" xmlns="" id="{C65EF1F0-9A9F-1C44-B6B4-FB4E394C046B}"/>
              </a:ext>
            </a:extLst>
          </p:cNvPr>
          <p:cNvGrpSpPr/>
          <p:nvPr/>
        </p:nvGrpSpPr>
        <p:grpSpPr>
          <a:xfrm>
            <a:off x="3880651" y="3624982"/>
            <a:ext cx="1273483" cy="1275214"/>
            <a:chOff x="6588043" y="4339406"/>
            <a:chExt cx="1273483" cy="1275214"/>
          </a:xfrm>
        </p:grpSpPr>
        <p:grpSp>
          <p:nvGrpSpPr>
            <p:cNvPr id="55" name="Group 91">
              <a:extLst>
                <a:ext uri="{FF2B5EF4-FFF2-40B4-BE49-F238E27FC236}">
                  <a16:creationId xmlns:a16="http://schemas.microsoft.com/office/drawing/2014/main" xmlns="" id="{E0950CC5-DB07-A941-AC7E-A78AF87F9306}"/>
                </a:ext>
              </a:extLst>
            </p:cNvPr>
            <p:cNvGrpSpPr/>
            <p:nvPr/>
          </p:nvGrpSpPr>
          <p:grpSpPr>
            <a:xfrm>
              <a:off x="6588043" y="4339406"/>
              <a:ext cx="1273483" cy="1275214"/>
              <a:chOff x="2720353" y="4348356"/>
              <a:chExt cx="1040836" cy="1042251"/>
            </a:xfrm>
          </p:grpSpPr>
          <p:sp>
            <p:nvSpPr>
              <p:cNvPr id="57" name="Freeform 17">
                <a:extLst>
                  <a:ext uri="{FF2B5EF4-FFF2-40B4-BE49-F238E27FC236}">
                    <a16:creationId xmlns:a16="http://schemas.microsoft.com/office/drawing/2014/main" xmlns="" id="{E0126D62-5134-3D46-AA8C-470A6D27D98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20353" y="4348356"/>
                <a:ext cx="1040836" cy="1042251"/>
              </a:xfrm>
              <a:custGeom>
                <a:avLst/>
                <a:gdLst>
                  <a:gd name="T0" fmla="*/ 132 w 264"/>
                  <a:gd name="T1" fmla="*/ 261 h 264"/>
                  <a:gd name="T2" fmla="*/ 3 w 264"/>
                  <a:gd name="T3" fmla="*/ 132 h 264"/>
                  <a:gd name="T4" fmla="*/ 132 w 264"/>
                  <a:gd name="T5" fmla="*/ 4 h 264"/>
                  <a:gd name="T6" fmla="*/ 261 w 264"/>
                  <a:gd name="T7" fmla="*/ 132 h 264"/>
                  <a:gd name="T8" fmla="*/ 132 w 264"/>
                  <a:gd name="T9" fmla="*/ 261 h 264"/>
                  <a:gd name="T10" fmla="*/ 132 w 264"/>
                  <a:gd name="T11" fmla="*/ 0 h 264"/>
                  <a:gd name="T12" fmla="*/ 0 w 264"/>
                  <a:gd name="T13" fmla="*/ 132 h 264"/>
                  <a:gd name="T14" fmla="*/ 132 w 264"/>
                  <a:gd name="T15" fmla="*/ 264 h 264"/>
                  <a:gd name="T16" fmla="*/ 264 w 264"/>
                  <a:gd name="T17" fmla="*/ 132 h 264"/>
                  <a:gd name="T18" fmla="*/ 132 w 264"/>
                  <a:gd name="T19" fmla="*/ 0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4" h="264">
                    <a:moveTo>
                      <a:pt x="132" y="261"/>
                    </a:moveTo>
                    <a:cubicBezTo>
                      <a:pt x="61" y="261"/>
                      <a:pt x="3" y="203"/>
                      <a:pt x="3" y="132"/>
                    </a:cubicBezTo>
                    <a:cubicBezTo>
                      <a:pt x="3" y="61"/>
                      <a:pt x="61" y="4"/>
                      <a:pt x="132" y="4"/>
                    </a:cubicBezTo>
                    <a:cubicBezTo>
                      <a:pt x="203" y="4"/>
                      <a:pt x="261" y="61"/>
                      <a:pt x="261" y="132"/>
                    </a:cubicBezTo>
                    <a:cubicBezTo>
                      <a:pt x="261" y="203"/>
                      <a:pt x="203" y="261"/>
                      <a:pt x="132" y="261"/>
                    </a:cubicBezTo>
                    <a:moveTo>
                      <a:pt x="132" y="0"/>
                    </a:moveTo>
                    <a:cubicBezTo>
                      <a:pt x="59" y="0"/>
                      <a:pt x="0" y="60"/>
                      <a:pt x="0" y="132"/>
                    </a:cubicBezTo>
                    <a:cubicBezTo>
                      <a:pt x="0" y="205"/>
                      <a:pt x="59" y="264"/>
                      <a:pt x="132" y="264"/>
                    </a:cubicBezTo>
                    <a:cubicBezTo>
                      <a:pt x="205" y="264"/>
                      <a:pt x="264" y="205"/>
                      <a:pt x="264" y="132"/>
                    </a:cubicBezTo>
                    <a:cubicBezTo>
                      <a:pt x="264" y="60"/>
                      <a:pt x="205" y="0"/>
                      <a:pt x="132" y="0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58" name="Oval 18">
                <a:extLst>
                  <a:ext uri="{FF2B5EF4-FFF2-40B4-BE49-F238E27FC236}">
                    <a16:creationId xmlns:a16="http://schemas.microsoft.com/office/drawing/2014/main" xmlns="" id="{61E69DAD-36ED-9040-82F6-CAA69A5F95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46215" y="4475632"/>
                <a:ext cx="789112" cy="791941"/>
              </a:xfrm>
              <a:prstGeom prst="ellipse">
                <a:avLst/>
              </a:prstGeom>
              <a:solidFill>
                <a:schemeClr val="accent3"/>
              </a:solidFill>
              <a:ln w="57150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sp>
          <p:nvSpPr>
            <p:cNvPr id="56" name="Text Placeholder 1">
              <a:extLst>
                <a:ext uri="{FF2B5EF4-FFF2-40B4-BE49-F238E27FC236}">
                  <a16:creationId xmlns:a16="http://schemas.microsoft.com/office/drawing/2014/main" xmlns="" id="{8294EAB7-245F-B343-86ED-DD2EBCBCC339}"/>
                </a:ext>
              </a:extLst>
            </p:cNvPr>
            <p:cNvSpPr txBox="1">
              <a:spLocks/>
            </p:cNvSpPr>
            <p:nvPr/>
          </p:nvSpPr>
          <p:spPr>
            <a:xfrm>
              <a:off x="6944256" y="4768019"/>
              <a:ext cx="673100" cy="456087"/>
            </a:xfrm>
            <a:prstGeom prst="rect">
              <a:avLst/>
            </a:prstGeom>
          </p:spPr>
          <p:txBody>
            <a:bodyPr vert="horz" lIns="0" tIns="0" rIns="91440" bIns="0" rtlCol="0" anchor="ctr">
              <a:noAutofit/>
            </a:bodyPr>
            <a:lstStyle>
              <a:defPPr>
                <a:defRPr lang="en-US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4800" b="1" dirty="0">
                  <a:solidFill>
                    <a:schemeClr val="bg1"/>
                  </a:solidFill>
                  <a:latin typeface="Ruda" panose="02000000000000000000" pitchFamily="2" charset="0"/>
                  <a:cs typeface="Clear Sans Medium" panose="020B0603030202020304" pitchFamily="34" charset="0"/>
                </a:rPr>
                <a:t>3</a:t>
              </a:r>
            </a:p>
          </p:txBody>
        </p:sp>
      </p:grpSp>
      <p:sp>
        <p:nvSpPr>
          <p:cNvPr id="59" name="Text Placeholder 1">
            <a:extLst>
              <a:ext uri="{FF2B5EF4-FFF2-40B4-BE49-F238E27FC236}">
                <a16:creationId xmlns:a16="http://schemas.microsoft.com/office/drawing/2014/main" xmlns="" id="{E0FBE6E6-5AE5-084C-9328-6813C1850E9E}"/>
              </a:ext>
            </a:extLst>
          </p:cNvPr>
          <p:cNvSpPr txBox="1">
            <a:spLocks/>
          </p:cNvSpPr>
          <p:nvPr/>
        </p:nvSpPr>
        <p:spPr>
          <a:xfrm>
            <a:off x="5407928" y="3860720"/>
            <a:ext cx="1432412" cy="669331"/>
          </a:xfrm>
          <a:prstGeom prst="rect">
            <a:avLst/>
          </a:prstGeom>
        </p:spPr>
        <p:txBody>
          <a:bodyPr vert="horz" lIns="0" tIns="0" rIns="9144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800" b="1" dirty="0">
                <a:solidFill>
                  <a:schemeClr val="tx1"/>
                </a:solidFill>
                <a:latin typeface="Ruda" panose="02000000000000000000" pitchFamily="2" charset="0"/>
                <a:cs typeface="Clear Sans Medium" panose="020B0603030202020304" pitchFamily="34" charset="0"/>
              </a:rPr>
              <a:t>2019</a:t>
            </a:r>
          </a:p>
        </p:txBody>
      </p:sp>
      <p:sp>
        <p:nvSpPr>
          <p:cNvPr id="60" name="Shape 808">
            <a:extLst>
              <a:ext uri="{FF2B5EF4-FFF2-40B4-BE49-F238E27FC236}">
                <a16:creationId xmlns:a16="http://schemas.microsoft.com/office/drawing/2014/main" xmlns="" id="{B2675D60-C2B3-6F47-8A9D-F8C204BE388A}"/>
              </a:ext>
            </a:extLst>
          </p:cNvPr>
          <p:cNvSpPr/>
          <p:nvPr/>
        </p:nvSpPr>
        <p:spPr>
          <a:xfrm>
            <a:off x="5225091" y="3691173"/>
            <a:ext cx="1690040" cy="10141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418" y="14435"/>
                </a:moveTo>
                <a:lnTo>
                  <a:pt x="19418" y="3600"/>
                </a:lnTo>
                <a:cubicBezTo>
                  <a:pt x="19418" y="1612"/>
                  <a:pt x="18451" y="0"/>
                  <a:pt x="17258" y="0"/>
                </a:cubicBezTo>
                <a:lnTo>
                  <a:pt x="7560" y="0"/>
                </a:lnTo>
                <a:lnTo>
                  <a:pt x="10326" y="5041"/>
                </a:lnTo>
                <a:lnTo>
                  <a:pt x="16221" y="5041"/>
                </a:lnTo>
                <a:lnTo>
                  <a:pt x="16221" y="14435"/>
                </a:lnTo>
                <a:lnTo>
                  <a:pt x="14040" y="14435"/>
                </a:lnTo>
                <a:lnTo>
                  <a:pt x="17819" y="21600"/>
                </a:lnTo>
                <a:lnTo>
                  <a:pt x="21600" y="14435"/>
                </a:lnTo>
                <a:cubicBezTo>
                  <a:pt x="21600" y="14435"/>
                  <a:pt x="19418" y="14435"/>
                  <a:pt x="19418" y="14435"/>
                </a:cubicBezTo>
                <a:close/>
                <a:moveTo>
                  <a:pt x="5378" y="16559"/>
                </a:moveTo>
                <a:lnTo>
                  <a:pt x="5378" y="7166"/>
                </a:lnTo>
                <a:lnTo>
                  <a:pt x="7560" y="7166"/>
                </a:lnTo>
                <a:lnTo>
                  <a:pt x="3779" y="0"/>
                </a:lnTo>
                <a:lnTo>
                  <a:pt x="0" y="7166"/>
                </a:lnTo>
                <a:lnTo>
                  <a:pt x="2181" y="7166"/>
                </a:lnTo>
                <a:lnTo>
                  <a:pt x="2181" y="17998"/>
                </a:lnTo>
                <a:cubicBezTo>
                  <a:pt x="2181" y="19988"/>
                  <a:pt x="3149" y="21600"/>
                  <a:pt x="4341" y="21600"/>
                </a:cubicBezTo>
                <a:lnTo>
                  <a:pt x="14040" y="21600"/>
                </a:lnTo>
                <a:lnTo>
                  <a:pt x="11274" y="16559"/>
                </a:lnTo>
                <a:cubicBezTo>
                  <a:pt x="11274" y="16559"/>
                  <a:pt x="5378" y="16559"/>
                  <a:pt x="5378" y="16559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1278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0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18469"/>
            <a:ext cx="121920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Lobster 1.4" panose="02000506000000020003" pitchFamily="50" charset="0"/>
              </a:rPr>
              <a:t>SERVIZIO CIVILE UNIVERSALE</a:t>
            </a:r>
          </a:p>
        </p:txBody>
      </p:sp>
      <p:sp>
        <p:nvSpPr>
          <p:cNvPr id="5" name="Freeform 15"/>
          <p:cNvSpPr>
            <a:spLocks/>
          </p:cNvSpPr>
          <p:nvPr/>
        </p:nvSpPr>
        <p:spPr bwMode="auto">
          <a:xfrm>
            <a:off x="0" y="6194738"/>
            <a:ext cx="12192000" cy="663262"/>
          </a:xfrm>
          <a:custGeom>
            <a:avLst/>
            <a:gdLst>
              <a:gd name="T0" fmla="*/ 3558 w 3895"/>
              <a:gd name="T1" fmla="*/ 38 h 266"/>
              <a:gd name="T2" fmla="*/ 2598 w 3895"/>
              <a:gd name="T3" fmla="*/ 101 h 266"/>
              <a:gd name="T4" fmla="*/ 1948 w 3895"/>
              <a:gd name="T5" fmla="*/ 112 h 266"/>
              <a:gd name="T6" fmla="*/ 0 w 3895"/>
              <a:gd name="T7" fmla="*/ 0 h 266"/>
              <a:gd name="T8" fmla="*/ 0 w 3895"/>
              <a:gd name="T9" fmla="*/ 266 h 266"/>
              <a:gd name="T10" fmla="*/ 3895 w 3895"/>
              <a:gd name="T11" fmla="*/ 266 h 266"/>
              <a:gd name="T12" fmla="*/ 3895 w 3895"/>
              <a:gd name="T13" fmla="*/ 238 h 266"/>
              <a:gd name="T14" fmla="*/ 3895 w 3895"/>
              <a:gd name="T15" fmla="*/ 0 h 266"/>
              <a:gd name="T16" fmla="*/ 1948 w 3895"/>
              <a:gd name="T17" fmla="*/ 182 h 266"/>
              <a:gd name="T18" fmla="*/ 3558 w 3895"/>
              <a:gd name="T19" fmla="*/ 38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895" h="266">
                <a:moveTo>
                  <a:pt x="3558" y="38"/>
                </a:moveTo>
                <a:cubicBezTo>
                  <a:pt x="3260" y="67"/>
                  <a:pt x="2937" y="89"/>
                  <a:pt x="2598" y="101"/>
                </a:cubicBezTo>
                <a:cubicBezTo>
                  <a:pt x="2387" y="108"/>
                  <a:pt x="2170" y="112"/>
                  <a:pt x="1948" y="112"/>
                </a:cubicBezTo>
                <a:cubicBezTo>
                  <a:pt x="1230" y="112"/>
                  <a:pt x="561" y="71"/>
                  <a:pt x="0" y="0"/>
                </a:cubicBezTo>
                <a:cubicBezTo>
                  <a:pt x="0" y="266"/>
                  <a:pt x="0" y="266"/>
                  <a:pt x="0" y="266"/>
                </a:cubicBezTo>
                <a:cubicBezTo>
                  <a:pt x="3895" y="266"/>
                  <a:pt x="3895" y="266"/>
                  <a:pt x="3895" y="266"/>
                </a:cubicBezTo>
                <a:cubicBezTo>
                  <a:pt x="3895" y="238"/>
                  <a:pt x="3895" y="238"/>
                  <a:pt x="3895" y="238"/>
                </a:cubicBezTo>
                <a:cubicBezTo>
                  <a:pt x="3895" y="0"/>
                  <a:pt x="3895" y="0"/>
                  <a:pt x="3895" y="0"/>
                </a:cubicBezTo>
                <a:cubicBezTo>
                  <a:pt x="3895" y="0"/>
                  <a:pt x="3471" y="166"/>
                  <a:pt x="1948" y="182"/>
                </a:cubicBezTo>
                <a:cubicBezTo>
                  <a:pt x="1948" y="182"/>
                  <a:pt x="2969" y="154"/>
                  <a:pt x="3558" y="38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6" name="Group 5">
            <a:extLst>
              <a:ext uri="{FF2B5EF4-FFF2-40B4-BE49-F238E27FC236}">
                <a16:creationId xmlns:a16="http://schemas.microsoft.com/office/drawing/2014/main" xmlns="" id="{F288B7BE-A9A1-0843-A366-D7E03CD06391}"/>
              </a:ext>
            </a:extLst>
          </p:cNvPr>
          <p:cNvGrpSpPr/>
          <p:nvPr/>
        </p:nvGrpSpPr>
        <p:grpSpPr>
          <a:xfrm>
            <a:off x="11422621" y="6194738"/>
            <a:ext cx="360608" cy="360608"/>
            <a:chOff x="11422621" y="6194738"/>
            <a:chExt cx="360608" cy="360608"/>
          </a:xfrm>
        </p:grpSpPr>
        <p:sp>
          <p:nvSpPr>
            <p:cNvPr id="17" name="Oval 6">
              <a:extLst>
                <a:ext uri="{FF2B5EF4-FFF2-40B4-BE49-F238E27FC236}">
                  <a16:creationId xmlns:a16="http://schemas.microsoft.com/office/drawing/2014/main" xmlns="" id="{68F20C29-B1BD-9647-BAAD-7736877D89C3}"/>
                </a:ext>
              </a:extLst>
            </p:cNvPr>
            <p:cNvSpPr/>
            <p:nvPr/>
          </p:nvSpPr>
          <p:spPr>
            <a:xfrm>
              <a:off x="11422621" y="6194738"/>
              <a:ext cx="360608" cy="360608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7">
              <a:extLst>
                <a:ext uri="{FF2B5EF4-FFF2-40B4-BE49-F238E27FC236}">
                  <a16:creationId xmlns:a16="http://schemas.microsoft.com/office/drawing/2014/main" xmlns="" id="{EDE8EC6A-9160-B949-AC62-FFF5A28C7526}"/>
                </a:ext>
              </a:extLst>
            </p:cNvPr>
            <p:cNvSpPr txBox="1">
              <a:spLocks/>
            </p:cNvSpPr>
            <p:nvPr/>
          </p:nvSpPr>
          <p:spPr>
            <a:xfrm>
              <a:off x="11486076" y="6290403"/>
              <a:ext cx="233698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1">
                      <a:lumMod val="95000"/>
                    </a:schemeClr>
                  </a:solidFill>
                  <a:latin typeface="Afta serif" panose="02000503000000020004" pitchFamily="50" charset="0"/>
                  <a:ea typeface="Fira Sans OT Light" panose="020B0603050000020004" pitchFamily="34" charset="0"/>
                  <a:cs typeface="Clear Sans Medium" panose="020B0603030202020304" pitchFamily="34" charset="0"/>
                </a:rPr>
                <a:t>6</a:t>
              </a:r>
            </a:p>
          </p:txBody>
        </p:sp>
      </p:grpSp>
      <p:pic>
        <p:nvPicPr>
          <p:cNvPr id="9" name="Segnaposto immagine 21">
            <a:extLst>
              <a:ext uri="{FF2B5EF4-FFF2-40B4-BE49-F238E27FC236}">
                <a16:creationId xmlns:a16="http://schemas.microsoft.com/office/drawing/2014/main" xmlns="" id="{62EA8712-2404-ED44-82A7-D65850BE36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3" r="3713"/>
          <a:stretch>
            <a:fillRect/>
          </a:stretch>
        </p:blipFill>
        <p:spPr>
          <a:xfrm>
            <a:off x="5224706" y="1338953"/>
            <a:ext cx="1742588" cy="1870808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xmlns="" id="{7DDC5B6E-D6D7-CF43-A6CA-9C51A92E2780}"/>
              </a:ext>
            </a:extLst>
          </p:cNvPr>
          <p:cNvSpPr/>
          <p:nvPr/>
        </p:nvSpPr>
        <p:spPr>
          <a:xfrm>
            <a:off x="1503528" y="3837803"/>
            <a:ext cx="903194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000000"/>
                </a:solidFill>
                <a:latin typeface="Helvetica" pitchFamily="2" charset="0"/>
              </a:rPr>
              <a:t>LA FORMAZIONE OBBLIGATORIA È DI DUE TIPI </a:t>
            </a:r>
          </a:p>
          <a:p>
            <a:r>
              <a:rPr lang="it-IT" b="1" dirty="0">
                <a:solidFill>
                  <a:srgbClr val="000000"/>
                </a:solidFill>
                <a:latin typeface="Helvetica" pitchFamily="2" charset="0"/>
              </a:rPr>
              <a:t>Formazione obbligatoria generale</a:t>
            </a:r>
            <a:r>
              <a:rPr lang="it-IT" dirty="0">
                <a:solidFill>
                  <a:srgbClr val="000000"/>
                </a:solidFill>
                <a:latin typeface="Helvetica" pitchFamily="2" charset="0"/>
              </a:rPr>
              <a:t>, non meno di </a:t>
            </a:r>
            <a:r>
              <a:rPr lang="it-IT" b="1" dirty="0">
                <a:solidFill>
                  <a:srgbClr val="000000"/>
                </a:solidFill>
                <a:latin typeface="Helvetica" pitchFamily="2" charset="0"/>
              </a:rPr>
              <a:t>30</a:t>
            </a:r>
            <a:r>
              <a:rPr lang="it-IT" dirty="0">
                <a:solidFill>
                  <a:srgbClr val="000000"/>
                </a:solidFill>
                <a:latin typeface="Helvetica" pitchFamily="2" charset="0"/>
              </a:rPr>
              <a:t> ore, i temi affrontati sono in merito al Servizio Civile, principi, obiettivi </a:t>
            </a:r>
            <a:r>
              <a:rPr lang="it-IT" dirty="0" err="1">
                <a:solidFill>
                  <a:srgbClr val="000000"/>
                </a:solidFill>
                <a:latin typeface="Helvetica" pitchFamily="2" charset="0"/>
              </a:rPr>
              <a:t>etc</a:t>
            </a:r>
            <a:r>
              <a:rPr lang="it-IT" dirty="0">
                <a:solidFill>
                  <a:srgbClr val="000000"/>
                </a:solidFill>
                <a:latin typeface="Helvetica" pitchFamily="2" charset="0"/>
              </a:rPr>
              <a:t>, (TARIFFE CONVENZIONATE)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  <a:p>
            <a:r>
              <a:rPr lang="it-IT" b="1" dirty="0">
                <a:solidFill>
                  <a:srgbClr val="000000"/>
                </a:solidFill>
                <a:latin typeface="Helvetica" pitchFamily="2" charset="0"/>
              </a:rPr>
              <a:t>Formazione obbligatoria specifica</a:t>
            </a:r>
            <a:r>
              <a:rPr lang="it-IT" dirty="0">
                <a:solidFill>
                  <a:srgbClr val="000000"/>
                </a:solidFill>
                <a:latin typeface="Helvetica" pitchFamily="2" charset="0"/>
              </a:rPr>
              <a:t>, non meno di </a:t>
            </a:r>
            <a:r>
              <a:rPr lang="it-IT" b="1" dirty="0">
                <a:solidFill>
                  <a:srgbClr val="000000"/>
                </a:solidFill>
                <a:latin typeface="Helvetica" pitchFamily="2" charset="0"/>
              </a:rPr>
              <a:t>50</a:t>
            </a:r>
            <a:r>
              <a:rPr lang="it-IT" dirty="0">
                <a:solidFill>
                  <a:srgbClr val="000000"/>
                </a:solidFill>
                <a:latin typeface="Helvetica" pitchFamily="2" charset="0"/>
              </a:rPr>
              <a:t> ore, i temi affrontati sono inerenti la peculiarità del progetto, quindi di settore, in merito a quello per cui l’ente si candida ad accogliere il volontario. (</a:t>
            </a:r>
            <a:r>
              <a:rPr lang="it-IT">
                <a:solidFill>
                  <a:srgbClr val="000000"/>
                </a:solidFill>
                <a:latin typeface="Helvetica" pitchFamily="2" charset="0"/>
              </a:rPr>
              <a:t>TARIFFE </a:t>
            </a:r>
            <a:r>
              <a:rPr lang="it-IT" smtClean="0">
                <a:solidFill>
                  <a:srgbClr val="000000"/>
                </a:solidFill>
                <a:latin typeface="Helvetica" pitchFamily="2" charset="0"/>
              </a:rPr>
              <a:t>CONVENZIONATE) 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3439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2439</TotalTime>
  <Words>261</Words>
  <Application>Microsoft Office PowerPoint</Application>
  <PresentationFormat>Personalizzato</PresentationFormat>
  <Paragraphs>45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8" baseType="lpstr"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jun</dc:creator>
  <cp:lastModifiedBy>Utente</cp:lastModifiedBy>
  <cp:revision>140</cp:revision>
  <dcterms:created xsi:type="dcterms:W3CDTF">2014-11-13T02:55:01Z</dcterms:created>
  <dcterms:modified xsi:type="dcterms:W3CDTF">2018-07-10T08:53:34Z</dcterms:modified>
</cp:coreProperties>
</file>